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7"/>
    <p:sldId id="257" r:id="rId38"/>
    <p:sldId id="258" r:id="rId39"/>
    <p:sldId id="259" r:id="rId40"/>
    <p:sldId id="260" r:id="rId41"/>
    <p:sldId id="261" r:id="rId42"/>
    <p:sldId id="262" r:id="rId43"/>
    <p:sldId id="263" r:id="rId44"/>
    <p:sldId id="264" r:id="rId45"/>
    <p:sldId id="265" r:id="rId46"/>
    <p:sldId id="266" r:id="rId47"/>
    <p:sldId id="267" r:id="rId4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Halley" charset="1" panose="00000000000000000000"/>
      <p:regular r:id="rId10"/>
    </p:embeddedFont>
    <p:embeddedFont>
      <p:font typeface="Libre Franklin" charset="1" panose="00000500000000000000"/>
      <p:regular r:id="rId11"/>
    </p:embeddedFont>
    <p:embeddedFont>
      <p:font typeface="Libre Franklin Bold" charset="1" panose="00000800000000000000"/>
      <p:regular r:id="rId12"/>
    </p:embeddedFont>
    <p:embeddedFont>
      <p:font typeface="Libre Franklin Italics" charset="1" panose="00000500000000000000"/>
      <p:regular r:id="rId13"/>
    </p:embeddedFont>
    <p:embeddedFont>
      <p:font typeface="Libre Franklin Bold Italics" charset="1" panose="00000800000000000000"/>
      <p:regular r:id="rId14"/>
    </p:embeddedFont>
    <p:embeddedFont>
      <p:font typeface="Libre Franklin Thin" charset="1" panose="00000300000000000000"/>
      <p:regular r:id="rId15"/>
    </p:embeddedFont>
    <p:embeddedFont>
      <p:font typeface="Libre Franklin Thin Italics" charset="1" panose="00000300000000000000"/>
      <p:regular r:id="rId16"/>
    </p:embeddedFont>
    <p:embeddedFont>
      <p:font typeface="Libre Franklin Extra-Light" charset="1" panose="00000300000000000000"/>
      <p:regular r:id="rId17"/>
    </p:embeddedFont>
    <p:embeddedFont>
      <p:font typeface="Libre Franklin Extra-Light Italics" charset="1" panose="00000300000000000000"/>
      <p:regular r:id="rId18"/>
    </p:embeddedFont>
    <p:embeddedFont>
      <p:font typeface="Libre Franklin Light" charset="1" panose="00000400000000000000"/>
      <p:regular r:id="rId19"/>
    </p:embeddedFont>
    <p:embeddedFont>
      <p:font typeface="Libre Franklin Light Italics" charset="1" panose="00000400000000000000"/>
      <p:regular r:id="rId20"/>
    </p:embeddedFont>
    <p:embeddedFont>
      <p:font typeface="Libre Franklin Medium" charset="1" panose="00000600000000000000"/>
      <p:regular r:id="rId21"/>
    </p:embeddedFont>
    <p:embeddedFont>
      <p:font typeface="Libre Franklin Medium Italics" charset="1" panose="00000600000000000000"/>
      <p:regular r:id="rId22"/>
    </p:embeddedFont>
    <p:embeddedFont>
      <p:font typeface="Libre Franklin Semi-Bold" charset="1" panose="00000700000000000000"/>
      <p:regular r:id="rId23"/>
    </p:embeddedFont>
    <p:embeddedFont>
      <p:font typeface="Libre Franklin Semi-Bold Italics" charset="1" panose="00000700000000000000"/>
      <p:regular r:id="rId24"/>
    </p:embeddedFont>
    <p:embeddedFont>
      <p:font typeface="Libre Franklin Ultra-Bold" charset="1" panose="00000900000000000000"/>
      <p:regular r:id="rId25"/>
    </p:embeddedFont>
    <p:embeddedFont>
      <p:font typeface="Libre Franklin Ultra-Bold Italics" charset="1" panose="00000900000000000000"/>
      <p:regular r:id="rId26"/>
    </p:embeddedFont>
    <p:embeddedFont>
      <p:font typeface="Libre Franklin Heavy" charset="1" panose="00000A00000000000000"/>
      <p:regular r:id="rId27"/>
    </p:embeddedFont>
    <p:embeddedFont>
      <p:font typeface="Libre Franklin Heavy Italics" charset="1" panose="00000A00000000000000"/>
      <p:regular r:id="rId28"/>
    </p:embeddedFont>
    <p:embeddedFont>
      <p:font typeface="Open Sans" charset="1" panose="020B0606030504020204"/>
      <p:regular r:id="rId29"/>
    </p:embeddedFont>
    <p:embeddedFont>
      <p:font typeface="Open Sans Bold" charset="1" panose="020B0806030504020204"/>
      <p:regular r:id="rId30"/>
    </p:embeddedFont>
    <p:embeddedFont>
      <p:font typeface="Open Sans Italics" charset="1" panose="020B0606030504020204"/>
      <p:regular r:id="rId31"/>
    </p:embeddedFont>
    <p:embeddedFont>
      <p:font typeface="Open Sans Bold Italics" charset="1" panose="020B0806030504020204"/>
      <p:regular r:id="rId32"/>
    </p:embeddedFont>
    <p:embeddedFont>
      <p:font typeface="Open Sans Light" charset="1" panose="020B0306030504020204"/>
      <p:regular r:id="rId33"/>
    </p:embeddedFont>
    <p:embeddedFont>
      <p:font typeface="Open Sans Light Italics" charset="1" panose="020B0306030504020204"/>
      <p:regular r:id="rId34"/>
    </p:embeddedFont>
    <p:embeddedFont>
      <p:font typeface="Open Sans Ultra-Bold" charset="1" panose="00000000000000000000"/>
      <p:regular r:id="rId35"/>
    </p:embeddedFont>
    <p:embeddedFont>
      <p:font typeface="Open Sans Ultra-Bold Italics" charset="1" panose="0000000000000000000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slides/slide1.xml" Type="http://schemas.openxmlformats.org/officeDocument/2006/relationships/slide"/><Relationship Id="rId38" Target="slides/slide2.xml" Type="http://schemas.openxmlformats.org/officeDocument/2006/relationships/slide"/><Relationship Id="rId39" Target="slides/slide3.xml" Type="http://schemas.openxmlformats.org/officeDocument/2006/relationships/slide"/><Relationship Id="rId4" Target="theme/theme1.xml" Type="http://schemas.openxmlformats.org/officeDocument/2006/relationships/theme"/><Relationship Id="rId40" Target="slides/slide4.xml" Type="http://schemas.openxmlformats.org/officeDocument/2006/relationships/slide"/><Relationship Id="rId41" Target="slides/slide5.xml" Type="http://schemas.openxmlformats.org/officeDocument/2006/relationships/slide"/><Relationship Id="rId42" Target="slides/slide6.xml" Type="http://schemas.openxmlformats.org/officeDocument/2006/relationships/slide"/><Relationship Id="rId43" Target="slides/slide7.xml" Type="http://schemas.openxmlformats.org/officeDocument/2006/relationships/slide"/><Relationship Id="rId44" Target="slides/slide8.xml" Type="http://schemas.openxmlformats.org/officeDocument/2006/relationships/slide"/><Relationship Id="rId45" Target="slides/slide9.xml" Type="http://schemas.openxmlformats.org/officeDocument/2006/relationships/slide"/><Relationship Id="rId46" Target="slides/slide10.xml" Type="http://schemas.openxmlformats.org/officeDocument/2006/relationships/slide"/><Relationship Id="rId47" Target="slides/slide11.xml" Type="http://schemas.openxmlformats.org/officeDocument/2006/relationships/slide"/><Relationship Id="rId48" Target="slides/slide12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1.png" Type="http://schemas.openxmlformats.org/officeDocument/2006/relationships/image"/><Relationship Id="rId5" Target="https://www.iespedrodeluna.es/zona-de-padres-y-madres/" TargetMode="External" Type="http://schemas.openxmlformats.org/officeDocument/2006/relationships/hyperlink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https://www.iespedrodeluna.es/" TargetMode="External" Type="http://schemas.openxmlformats.org/officeDocument/2006/relationships/hyperlink"/><Relationship Id="rId5" Target="mailto:direccion@iespedrodeluna.es" TargetMode="External" Type="http://schemas.openxmlformats.org/officeDocument/2006/relationships/hyperlink"/><Relationship Id="rId6" Target="mailto:rcuartero@iespedrodeluna.es" TargetMode="External" Type="http://schemas.openxmlformats.org/officeDocument/2006/relationships/hyperlink"/><Relationship Id="rId7" Target="mailto:itolosana@iespedrodeluna.es" TargetMode="External" Type="http://schemas.openxmlformats.org/officeDocument/2006/relationships/hyperlink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Relationship Id="rId4" Target="../media/image34.png" Type="http://schemas.openxmlformats.org/officeDocument/2006/relationships/image"/><Relationship Id="rId5" Target="../media/image35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classroom.google.com/c/NjY4MDcwNzA0OTk4" TargetMode="External" Type="http://schemas.openxmlformats.org/officeDocument/2006/relationships/hyperlink"/><Relationship Id="rId11" Target="../media/image21.png" Type="http://schemas.openxmlformats.org/officeDocument/2006/relationships/image"/><Relationship Id="rId12" Target="../media/image22.svg" Type="http://schemas.openxmlformats.org/officeDocument/2006/relationships/image"/><Relationship Id="rId13" Target="https://educa.aragon.es/-/formacion-profesional/informacion-general/acceso-gm" TargetMode="External" Type="http://schemas.openxmlformats.org/officeDocument/2006/relationships/hyperlink"/><Relationship Id="rId14" Target="https://educa.aragon.es/-/formacion-profesional/informacion-general/acceso-gm" TargetMode="External" Type="http://schemas.openxmlformats.org/officeDocument/2006/relationships/hyperlink"/><Relationship Id="rId15" Target="https://educa.aragon.es/-/formacion-profesional/informacion-general/acceso-gs" TargetMode="External" Type="http://schemas.openxmlformats.org/officeDocument/2006/relationships/hyperlink"/><Relationship Id="rId16" Target="https://educa.aragon.es/-/oferta-formativa/oferta-general/folletos" TargetMode="External" Type="http://schemas.openxmlformats.org/officeDocument/2006/relationships/hyperlink"/><Relationship Id="rId17" Target="https://educa.aragon.es/-/oferta-formativa/oferta-general/folletos" TargetMode="External" Type="http://schemas.openxmlformats.org/officeDocument/2006/relationships/hyperlink"/><Relationship Id="rId18" Target="https://drive.google.com/drive/folders/1bTh4f3P-QyQ7CNeymjiNOQGESSnLOvs9" TargetMode="External" Type="http://schemas.openxmlformats.org/officeDocument/2006/relationships/hyperlink"/><Relationship Id="rId19" Target="https://drive.google.com/drive/folders/1bTh4f3P-QyQ7CNeymjiNOQGESSnLOvs9" TargetMode="External" Type="http://schemas.openxmlformats.org/officeDocument/2006/relationships/hyperlink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Relationship Id="rId8" Target="../media/image1.png" Type="http://schemas.openxmlformats.org/officeDocument/2006/relationships/image"/><Relationship Id="rId9" Target="../media/image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svg" Type="http://schemas.openxmlformats.org/officeDocument/2006/relationships/image"/><Relationship Id="rId12" Target="https://classroom.google.com/c/NjY4MDcwNzA0OTk4" TargetMode="External" Type="http://schemas.openxmlformats.org/officeDocument/2006/relationships/hyperlink"/><Relationship Id="rId13" Target="../media/image21.png" Type="http://schemas.openxmlformats.org/officeDocument/2006/relationships/image"/><Relationship Id="rId14" Target="../media/image22.svg" Type="http://schemas.openxmlformats.org/officeDocument/2006/relationships/image"/><Relationship Id="rId15" Target="https://www.canva.com/design/DAF-5-IpG_A/rk9XW6xpEb1AZLgU_gXbQw/edit" TargetMode="External" Type="http://schemas.openxmlformats.org/officeDocument/2006/relationships/hyperlink"/><Relationship Id="rId16" Target="https://educa.aragon.es/buscador-de-centros#/search" TargetMode="External" Type="http://schemas.openxmlformats.org/officeDocument/2006/relationships/hyperlink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Relationship Id="rId8" Target="../media/image1.png" Type="http://schemas.openxmlformats.org/officeDocument/2006/relationships/image"/><Relationship Id="rId9" Target="../media/image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educa.aragon.es/documents/20126/430824/TABLA+B%29+ANEXO+II+Materias+vinculadas+BachCFGS.pdf/c398186a-332c-8e4b-1b1f-bc68f3f954f3?t=1573120755591" TargetMode="External" Type="http://schemas.openxmlformats.org/officeDocument/2006/relationships/hyperlink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27.png" Type="http://schemas.openxmlformats.org/officeDocument/2006/relationships/image"/><Relationship Id="rId5" Target="../media/image28.svg" Type="http://schemas.openxmlformats.org/officeDocument/2006/relationships/image"/><Relationship Id="rId6" Target="../media/image29.png" Type="http://schemas.openxmlformats.org/officeDocument/2006/relationships/image"/><Relationship Id="rId7" Target="../media/image30.svg" Type="http://schemas.openxmlformats.org/officeDocument/2006/relationships/image"/><Relationship Id="rId8" Target="https://academico.unizar.es/sites/academico/files/archivos/acceso/norma/anexo1_ponder2425.def_.pdf" TargetMode="External" Type="http://schemas.openxmlformats.org/officeDocument/2006/relationships/hyperlink"/><Relationship Id="rId9" Target="https://academico.unizar.es/acceso-admision-grado/corte" TargetMode="External" Type="http://schemas.openxmlformats.org/officeDocument/2006/relationships/hyperlink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CE1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93144" y="-163209"/>
            <a:ext cx="16375561" cy="2262805"/>
          </a:xfrm>
          <a:custGeom>
            <a:avLst/>
            <a:gdLst/>
            <a:ahLst/>
            <a:cxnLst/>
            <a:rect r="r" b="b" t="t" l="l"/>
            <a:pathLst>
              <a:path h="2262805" w="16375561">
                <a:moveTo>
                  <a:pt x="0" y="0"/>
                </a:moveTo>
                <a:lnTo>
                  <a:pt x="16375562" y="0"/>
                </a:lnTo>
                <a:lnTo>
                  <a:pt x="16375562" y="2262805"/>
                </a:lnTo>
                <a:lnTo>
                  <a:pt x="0" y="22628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0" y="8519357"/>
            <a:ext cx="14323979" cy="1979313"/>
          </a:xfrm>
          <a:custGeom>
            <a:avLst/>
            <a:gdLst/>
            <a:ahLst/>
            <a:cxnLst/>
            <a:rect r="r" b="b" t="t" l="l"/>
            <a:pathLst>
              <a:path h="1979313" w="14323979">
                <a:moveTo>
                  <a:pt x="0" y="0"/>
                </a:moveTo>
                <a:lnTo>
                  <a:pt x="14323979" y="0"/>
                </a:lnTo>
                <a:lnTo>
                  <a:pt x="14323979" y="1979313"/>
                </a:lnTo>
                <a:lnTo>
                  <a:pt x="0" y="19793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075547" y="6310961"/>
            <a:ext cx="5031980" cy="3604727"/>
          </a:xfrm>
          <a:custGeom>
            <a:avLst/>
            <a:gdLst/>
            <a:ahLst/>
            <a:cxnLst/>
            <a:rect r="r" b="b" t="t" l="l"/>
            <a:pathLst>
              <a:path h="3604727" w="5031980">
                <a:moveTo>
                  <a:pt x="0" y="0"/>
                </a:moveTo>
                <a:lnTo>
                  <a:pt x="5031979" y="0"/>
                </a:lnTo>
                <a:lnTo>
                  <a:pt x="5031979" y="3604727"/>
                </a:lnTo>
                <a:lnTo>
                  <a:pt x="0" y="3604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2408908"/>
            <a:ext cx="16230600" cy="4439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804"/>
              </a:lnSpc>
            </a:pPr>
            <a:r>
              <a:rPr lang="en-US" sz="12717">
                <a:solidFill>
                  <a:srgbClr val="281C22"/>
                </a:solidFill>
                <a:latin typeface="Libre Franklin Heavy"/>
              </a:rPr>
              <a:t>ORIENTACIÓN EDUCATIVA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4717501" y="7802385"/>
            <a:ext cx="874036" cy="1010604"/>
          </a:xfrm>
          <a:custGeom>
            <a:avLst/>
            <a:gdLst/>
            <a:ahLst/>
            <a:cxnLst/>
            <a:rect r="r" b="b" t="t" l="l"/>
            <a:pathLst>
              <a:path h="1010604" w="874036">
                <a:moveTo>
                  <a:pt x="0" y="0"/>
                </a:moveTo>
                <a:lnTo>
                  <a:pt x="874035" y="0"/>
                </a:lnTo>
                <a:lnTo>
                  <a:pt x="874035" y="1010603"/>
                </a:lnTo>
                <a:lnTo>
                  <a:pt x="0" y="10106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688718" y="7653580"/>
            <a:ext cx="6894516" cy="1174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9"/>
              </a:lnSpc>
            </a:pPr>
            <a:r>
              <a:rPr lang="en-US" sz="6863">
                <a:solidFill>
                  <a:srgbClr val="281C22"/>
                </a:solidFill>
                <a:latin typeface="Libre Franklin Heavy"/>
              </a:rPr>
              <a:t>4º ESO-2024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CE1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93144" y="-163209"/>
            <a:ext cx="16375561" cy="2262805"/>
          </a:xfrm>
          <a:custGeom>
            <a:avLst/>
            <a:gdLst/>
            <a:ahLst/>
            <a:cxnLst/>
            <a:rect r="r" b="b" t="t" l="l"/>
            <a:pathLst>
              <a:path h="2262805" w="16375561">
                <a:moveTo>
                  <a:pt x="0" y="0"/>
                </a:moveTo>
                <a:lnTo>
                  <a:pt x="16375562" y="0"/>
                </a:lnTo>
                <a:lnTo>
                  <a:pt x="16375562" y="2262805"/>
                </a:lnTo>
                <a:lnTo>
                  <a:pt x="0" y="22628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0" y="8519357"/>
            <a:ext cx="14323979" cy="1979313"/>
          </a:xfrm>
          <a:custGeom>
            <a:avLst/>
            <a:gdLst/>
            <a:ahLst/>
            <a:cxnLst/>
            <a:rect r="r" b="b" t="t" l="l"/>
            <a:pathLst>
              <a:path h="1979313" w="14323979">
                <a:moveTo>
                  <a:pt x="0" y="0"/>
                </a:moveTo>
                <a:lnTo>
                  <a:pt x="14323979" y="0"/>
                </a:lnTo>
                <a:lnTo>
                  <a:pt x="14323979" y="1979313"/>
                </a:lnTo>
                <a:lnTo>
                  <a:pt x="0" y="19793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>
            <a:hlinkClick r:id="rId5" tooltip="https://www.iespedrodeluna.es/zona-de-padres-y-madres/"/>
          </p:cNvPr>
          <p:cNvSpPr/>
          <p:nvPr/>
        </p:nvSpPr>
        <p:spPr>
          <a:xfrm flipH="false" flipV="false" rot="0">
            <a:off x="6426779" y="4037669"/>
            <a:ext cx="4589898" cy="4481688"/>
          </a:xfrm>
          <a:custGeom>
            <a:avLst/>
            <a:gdLst/>
            <a:ahLst/>
            <a:cxnLst/>
            <a:rect r="r" b="b" t="t" l="l"/>
            <a:pathLst>
              <a:path h="4481688" w="4589898">
                <a:moveTo>
                  <a:pt x="0" y="0"/>
                </a:moveTo>
                <a:lnTo>
                  <a:pt x="4589898" y="0"/>
                </a:lnTo>
                <a:lnTo>
                  <a:pt x="4589898" y="4481688"/>
                </a:lnTo>
                <a:lnTo>
                  <a:pt x="0" y="44816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00738" y="1956721"/>
            <a:ext cx="16486525" cy="1268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06"/>
              </a:lnSpc>
            </a:pPr>
            <a:r>
              <a:rPr lang="en-US" sz="7432">
                <a:solidFill>
                  <a:srgbClr val="281C22"/>
                </a:solidFill>
                <a:latin typeface="Libre Franklin Heavy"/>
              </a:rPr>
              <a:t>HERRAMIENTA DE ORIENTACIÓN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CE1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348009" y="-163209"/>
            <a:ext cx="13420697" cy="1854496"/>
          </a:xfrm>
          <a:custGeom>
            <a:avLst/>
            <a:gdLst/>
            <a:ahLst/>
            <a:cxnLst/>
            <a:rect r="r" b="b" t="t" l="l"/>
            <a:pathLst>
              <a:path h="1854496" w="13420697">
                <a:moveTo>
                  <a:pt x="0" y="0"/>
                </a:moveTo>
                <a:lnTo>
                  <a:pt x="13420697" y="0"/>
                </a:lnTo>
                <a:lnTo>
                  <a:pt x="13420697" y="1854497"/>
                </a:lnTo>
                <a:lnTo>
                  <a:pt x="0" y="18544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0" y="8422903"/>
            <a:ext cx="13420697" cy="1854496"/>
          </a:xfrm>
          <a:custGeom>
            <a:avLst/>
            <a:gdLst/>
            <a:ahLst/>
            <a:cxnLst/>
            <a:rect r="r" b="b" t="t" l="l"/>
            <a:pathLst>
              <a:path h="1854496" w="13420697">
                <a:moveTo>
                  <a:pt x="0" y="0"/>
                </a:moveTo>
                <a:lnTo>
                  <a:pt x="13420697" y="0"/>
                </a:lnTo>
                <a:lnTo>
                  <a:pt x="13420697" y="1854497"/>
                </a:lnTo>
                <a:lnTo>
                  <a:pt x="0" y="18544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69301" y="2223548"/>
            <a:ext cx="15824611" cy="6741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62"/>
              </a:lnSpc>
            </a:pPr>
            <a:r>
              <a:rPr lang="en-US" sz="3830">
                <a:solidFill>
                  <a:srgbClr val="281C22"/>
                </a:solidFill>
                <a:latin typeface="Open Sans Bold"/>
              </a:rPr>
              <a:t>Teléfono del centro</a:t>
            </a:r>
            <a:r>
              <a:rPr lang="en-US" sz="3830">
                <a:solidFill>
                  <a:srgbClr val="281C22"/>
                </a:solidFill>
                <a:latin typeface="Open Sans Light"/>
              </a:rPr>
              <a:t>: 976 29 02 49 </a:t>
            </a:r>
            <a:r>
              <a:rPr lang="en-US" sz="3830" u="sng">
                <a:solidFill>
                  <a:srgbClr val="281C22"/>
                </a:solidFill>
                <a:latin typeface="Open Sans Light"/>
                <a:hlinkClick r:id="rId4" tooltip="https://www.iespedrodeluna.es/"/>
              </a:rPr>
              <a:t>https://www.iespedrodeluna.es/</a:t>
            </a:r>
          </a:p>
          <a:p>
            <a:pPr>
              <a:lnSpc>
                <a:spcPts val="5362"/>
              </a:lnSpc>
            </a:pPr>
          </a:p>
          <a:p>
            <a:pPr>
              <a:lnSpc>
                <a:spcPts val="5362"/>
              </a:lnSpc>
            </a:pPr>
            <a:r>
              <a:rPr lang="en-US" sz="3830">
                <a:solidFill>
                  <a:srgbClr val="281C22"/>
                </a:solidFill>
                <a:latin typeface="Open Sans Bold"/>
              </a:rPr>
              <a:t>Instagram</a:t>
            </a:r>
            <a:r>
              <a:rPr lang="en-US" sz="3830">
                <a:solidFill>
                  <a:srgbClr val="281C22"/>
                </a:solidFill>
                <a:latin typeface="Open Sans Light"/>
              </a:rPr>
              <a:t>: @iespedrodeluna</a:t>
            </a:r>
          </a:p>
          <a:p>
            <a:pPr>
              <a:lnSpc>
                <a:spcPts val="5362"/>
              </a:lnSpc>
            </a:pPr>
          </a:p>
          <a:p>
            <a:pPr>
              <a:lnSpc>
                <a:spcPts val="5362"/>
              </a:lnSpc>
            </a:pPr>
            <a:r>
              <a:rPr lang="en-US" sz="3830">
                <a:solidFill>
                  <a:srgbClr val="281C22"/>
                </a:solidFill>
                <a:latin typeface="Open Sans Bold"/>
              </a:rPr>
              <a:t>Dirección</a:t>
            </a:r>
            <a:r>
              <a:rPr lang="en-US" sz="3830">
                <a:solidFill>
                  <a:srgbClr val="281C22"/>
                </a:solidFill>
                <a:latin typeface="Open Sans Light"/>
              </a:rPr>
              <a:t>: </a:t>
            </a:r>
            <a:r>
              <a:rPr lang="en-US" sz="3830" u="sng">
                <a:solidFill>
                  <a:srgbClr val="281C22"/>
                </a:solidFill>
                <a:latin typeface="Open Sans Light"/>
                <a:hlinkClick r:id="rId5" tooltip="mailto:direccion@iespedrodeluna.es"/>
              </a:rPr>
              <a:t>direccion@iespedrodeluna.es</a:t>
            </a:r>
          </a:p>
          <a:p>
            <a:pPr>
              <a:lnSpc>
                <a:spcPts val="5362"/>
              </a:lnSpc>
            </a:pPr>
          </a:p>
          <a:p>
            <a:pPr>
              <a:lnSpc>
                <a:spcPts val="5362"/>
              </a:lnSpc>
            </a:pPr>
            <a:r>
              <a:rPr lang="en-US" sz="3830">
                <a:solidFill>
                  <a:srgbClr val="281C22"/>
                </a:solidFill>
                <a:latin typeface="Open Sans Bold"/>
              </a:rPr>
              <a:t>Jefatura de Estudios</a:t>
            </a:r>
            <a:r>
              <a:rPr lang="en-US" sz="3830">
                <a:solidFill>
                  <a:srgbClr val="281C22"/>
                </a:solidFill>
                <a:latin typeface="Open Sans Light"/>
              </a:rPr>
              <a:t>: </a:t>
            </a:r>
            <a:r>
              <a:rPr lang="en-US" sz="3830" u="sng">
                <a:solidFill>
                  <a:srgbClr val="281C22"/>
                </a:solidFill>
                <a:latin typeface="Open Sans Light"/>
                <a:hlinkClick r:id="rId6" tooltip="mailto:rcuartero@iespedrodeluna.es"/>
              </a:rPr>
              <a:t>rcuartero@iespedrodeluna.es</a:t>
            </a:r>
          </a:p>
          <a:p>
            <a:pPr>
              <a:lnSpc>
                <a:spcPts val="5362"/>
              </a:lnSpc>
            </a:pPr>
          </a:p>
          <a:p>
            <a:pPr>
              <a:lnSpc>
                <a:spcPts val="5362"/>
              </a:lnSpc>
            </a:pPr>
            <a:r>
              <a:rPr lang="en-US" sz="3830">
                <a:solidFill>
                  <a:srgbClr val="281C22"/>
                </a:solidFill>
                <a:latin typeface="Open Sans Bold"/>
              </a:rPr>
              <a:t>Orientación</a:t>
            </a:r>
            <a:r>
              <a:rPr lang="en-US" sz="3830">
                <a:solidFill>
                  <a:srgbClr val="281C22"/>
                </a:solidFill>
                <a:latin typeface="Open Sans Light"/>
              </a:rPr>
              <a:t>: </a:t>
            </a:r>
            <a:r>
              <a:rPr lang="en-US" sz="3830" u="sng">
                <a:solidFill>
                  <a:srgbClr val="281C22"/>
                </a:solidFill>
                <a:latin typeface="Open Sans Light"/>
                <a:hlinkClick r:id="rId7" tooltip="mailto:itolosana@iespedrodeluna.es"/>
              </a:rPr>
              <a:t>itolosana@iespedrodeluna.es</a:t>
            </a:r>
            <a:r>
              <a:rPr lang="en-US" sz="3830">
                <a:solidFill>
                  <a:srgbClr val="281C22"/>
                </a:solidFill>
                <a:latin typeface="Open Sans Light"/>
              </a:rPr>
              <a:t> </a:t>
            </a:r>
          </a:p>
          <a:p>
            <a:pPr>
              <a:lnSpc>
                <a:spcPts val="5362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2790959" y="885825"/>
            <a:ext cx="12434674" cy="1268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06"/>
              </a:lnSpc>
            </a:pPr>
            <a:r>
              <a:rPr lang="en-US" sz="7432">
                <a:solidFill>
                  <a:srgbClr val="281C22"/>
                </a:solidFill>
                <a:latin typeface="Libre Franklin Heavy"/>
              </a:rPr>
              <a:t>CONTACTO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CE1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145719" y="2552550"/>
            <a:ext cx="9274978" cy="3347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64"/>
              </a:lnSpc>
            </a:pPr>
            <a:r>
              <a:rPr lang="en-US" sz="9617">
                <a:solidFill>
                  <a:srgbClr val="281C22"/>
                </a:solidFill>
                <a:latin typeface="Libre Franklin Heavy"/>
              </a:rPr>
              <a:t>GRACIAS POR SU ATENCIÓN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783725" y="1335393"/>
            <a:ext cx="2179901" cy="1656725"/>
          </a:xfrm>
          <a:custGeom>
            <a:avLst/>
            <a:gdLst/>
            <a:ahLst/>
            <a:cxnLst/>
            <a:rect r="r" b="b" t="t" l="l"/>
            <a:pathLst>
              <a:path h="1656725" w="2179901">
                <a:moveTo>
                  <a:pt x="0" y="0"/>
                </a:moveTo>
                <a:lnTo>
                  <a:pt x="2179901" y="0"/>
                </a:lnTo>
                <a:lnTo>
                  <a:pt x="2179901" y="1656725"/>
                </a:lnTo>
                <a:lnTo>
                  <a:pt x="0" y="1656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07385" y="1380462"/>
            <a:ext cx="2179901" cy="1656725"/>
          </a:xfrm>
          <a:custGeom>
            <a:avLst/>
            <a:gdLst/>
            <a:ahLst/>
            <a:cxnLst/>
            <a:rect r="r" b="b" t="t" l="l"/>
            <a:pathLst>
              <a:path h="1656725" w="2179901">
                <a:moveTo>
                  <a:pt x="0" y="0"/>
                </a:moveTo>
                <a:lnTo>
                  <a:pt x="2179901" y="0"/>
                </a:lnTo>
                <a:lnTo>
                  <a:pt x="2179901" y="1656725"/>
                </a:lnTo>
                <a:lnTo>
                  <a:pt x="0" y="16567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402211">
            <a:off x="14985847" y="6954060"/>
            <a:ext cx="2179901" cy="1656725"/>
          </a:xfrm>
          <a:custGeom>
            <a:avLst/>
            <a:gdLst/>
            <a:ahLst/>
            <a:cxnLst/>
            <a:rect r="r" b="b" t="t" l="l"/>
            <a:pathLst>
              <a:path h="1656725" w="2179901">
                <a:moveTo>
                  <a:pt x="0" y="0"/>
                </a:moveTo>
                <a:lnTo>
                  <a:pt x="2179901" y="0"/>
                </a:lnTo>
                <a:lnTo>
                  <a:pt x="2179901" y="1656725"/>
                </a:lnTo>
                <a:lnTo>
                  <a:pt x="0" y="1656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402211">
            <a:off x="14868217" y="6895016"/>
            <a:ext cx="2179901" cy="1656725"/>
          </a:xfrm>
          <a:custGeom>
            <a:avLst/>
            <a:gdLst/>
            <a:ahLst/>
            <a:cxnLst/>
            <a:rect r="r" b="b" t="t" l="l"/>
            <a:pathLst>
              <a:path h="1656725" w="2179901">
                <a:moveTo>
                  <a:pt x="0" y="0"/>
                </a:moveTo>
                <a:lnTo>
                  <a:pt x="2179901" y="0"/>
                </a:lnTo>
                <a:lnTo>
                  <a:pt x="2179901" y="1656725"/>
                </a:lnTo>
                <a:lnTo>
                  <a:pt x="0" y="16567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348009" y="-163209"/>
            <a:ext cx="13420697" cy="1854496"/>
          </a:xfrm>
          <a:custGeom>
            <a:avLst/>
            <a:gdLst/>
            <a:ahLst/>
            <a:cxnLst/>
            <a:rect r="r" b="b" t="t" l="l"/>
            <a:pathLst>
              <a:path h="1854496" w="13420697">
                <a:moveTo>
                  <a:pt x="0" y="0"/>
                </a:moveTo>
                <a:lnTo>
                  <a:pt x="13420697" y="0"/>
                </a:lnTo>
                <a:lnTo>
                  <a:pt x="13420697" y="1854497"/>
                </a:lnTo>
                <a:lnTo>
                  <a:pt x="0" y="18544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800000">
            <a:off x="0" y="8422903"/>
            <a:ext cx="13420697" cy="1854496"/>
          </a:xfrm>
          <a:custGeom>
            <a:avLst/>
            <a:gdLst/>
            <a:ahLst/>
            <a:cxnLst/>
            <a:rect r="r" b="b" t="t" l="l"/>
            <a:pathLst>
              <a:path h="1854496" w="13420697">
                <a:moveTo>
                  <a:pt x="0" y="0"/>
                </a:moveTo>
                <a:lnTo>
                  <a:pt x="13420697" y="0"/>
                </a:lnTo>
                <a:lnTo>
                  <a:pt x="13420697" y="1854497"/>
                </a:lnTo>
                <a:lnTo>
                  <a:pt x="0" y="18544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CE1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0" y="8873367"/>
            <a:ext cx="14323979" cy="1979313"/>
          </a:xfrm>
          <a:custGeom>
            <a:avLst/>
            <a:gdLst/>
            <a:ahLst/>
            <a:cxnLst/>
            <a:rect r="r" b="b" t="t" l="l"/>
            <a:pathLst>
              <a:path h="1979313" w="14323979">
                <a:moveTo>
                  <a:pt x="0" y="0"/>
                </a:moveTo>
                <a:lnTo>
                  <a:pt x="14323979" y="0"/>
                </a:lnTo>
                <a:lnTo>
                  <a:pt x="14323979" y="1979313"/>
                </a:lnTo>
                <a:lnTo>
                  <a:pt x="0" y="19793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014641" y="2452249"/>
            <a:ext cx="5954003" cy="682004"/>
          </a:xfrm>
          <a:custGeom>
            <a:avLst/>
            <a:gdLst/>
            <a:ahLst/>
            <a:cxnLst/>
            <a:rect r="r" b="b" t="t" l="l"/>
            <a:pathLst>
              <a:path h="682004" w="5954003">
                <a:moveTo>
                  <a:pt x="0" y="0"/>
                </a:moveTo>
                <a:lnTo>
                  <a:pt x="5954002" y="0"/>
                </a:lnTo>
                <a:lnTo>
                  <a:pt x="5954002" y="682004"/>
                </a:lnTo>
                <a:lnTo>
                  <a:pt x="0" y="6820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451049" y="1393727"/>
            <a:ext cx="5186726" cy="1624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83"/>
              </a:lnSpc>
            </a:pPr>
            <a:r>
              <a:rPr lang="en-US" sz="9488">
                <a:solidFill>
                  <a:srgbClr val="281C22"/>
                </a:solidFill>
                <a:latin typeface="Libre Franklin Heavy"/>
              </a:rPr>
              <a:t>ÍNDICE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9767744">
            <a:off x="1246434" y="3359987"/>
            <a:ext cx="1790051" cy="1743062"/>
          </a:xfrm>
          <a:custGeom>
            <a:avLst/>
            <a:gdLst/>
            <a:ahLst/>
            <a:cxnLst/>
            <a:rect r="r" b="b" t="t" l="l"/>
            <a:pathLst>
              <a:path h="1743062" w="1790051">
                <a:moveTo>
                  <a:pt x="0" y="0"/>
                </a:moveTo>
                <a:lnTo>
                  <a:pt x="1790051" y="0"/>
                </a:lnTo>
                <a:lnTo>
                  <a:pt x="1790051" y="1743062"/>
                </a:lnTo>
                <a:lnTo>
                  <a:pt x="0" y="1743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547218" y="3597680"/>
            <a:ext cx="1173181" cy="11438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8"/>
              </a:lnSpc>
            </a:pPr>
            <a:r>
              <a:rPr lang="en-US" sz="6705">
                <a:solidFill>
                  <a:srgbClr val="281C22"/>
                </a:solidFill>
                <a:latin typeface="Libre Franklin Heavy"/>
              </a:rPr>
              <a:t>1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9767744">
            <a:off x="1246434" y="6466500"/>
            <a:ext cx="1790051" cy="1743062"/>
          </a:xfrm>
          <a:custGeom>
            <a:avLst/>
            <a:gdLst/>
            <a:ahLst/>
            <a:cxnLst/>
            <a:rect r="r" b="b" t="t" l="l"/>
            <a:pathLst>
              <a:path h="1743062" w="1790051">
                <a:moveTo>
                  <a:pt x="0" y="0"/>
                </a:moveTo>
                <a:lnTo>
                  <a:pt x="1790051" y="0"/>
                </a:lnTo>
                <a:lnTo>
                  <a:pt x="1790051" y="1743062"/>
                </a:lnTo>
                <a:lnTo>
                  <a:pt x="0" y="1743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554869" y="6704192"/>
            <a:ext cx="1173181" cy="11438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8"/>
              </a:lnSpc>
            </a:pPr>
            <a:r>
              <a:rPr lang="en-US" sz="6705">
                <a:solidFill>
                  <a:srgbClr val="281C22"/>
                </a:solidFill>
                <a:latin typeface="Libre Franklin Heavy"/>
              </a:rPr>
              <a:t>2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-9767744">
            <a:off x="9506170" y="3465580"/>
            <a:ext cx="1790051" cy="1743062"/>
          </a:xfrm>
          <a:custGeom>
            <a:avLst/>
            <a:gdLst/>
            <a:ahLst/>
            <a:cxnLst/>
            <a:rect r="r" b="b" t="t" l="l"/>
            <a:pathLst>
              <a:path h="1743062" w="1790051">
                <a:moveTo>
                  <a:pt x="0" y="0"/>
                </a:moveTo>
                <a:lnTo>
                  <a:pt x="1790051" y="0"/>
                </a:lnTo>
                <a:lnTo>
                  <a:pt x="1790051" y="1743062"/>
                </a:lnTo>
                <a:lnTo>
                  <a:pt x="0" y="1743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9814605" y="3597680"/>
            <a:ext cx="1173181" cy="11438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8"/>
              </a:lnSpc>
            </a:pPr>
            <a:r>
              <a:rPr lang="en-US" sz="6705">
                <a:solidFill>
                  <a:srgbClr val="281C22"/>
                </a:solidFill>
                <a:latin typeface="Libre Franklin Heavy"/>
              </a:rPr>
              <a:t>3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-9767744">
            <a:off x="9506170" y="6230024"/>
            <a:ext cx="1790051" cy="1743062"/>
          </a:xfrm>
          <a:custGeom>
            <a:avLst/>
            <a:gdLst/>
            <a:ahLst/>
            <a:cxnLst/>
            <a:rect r="r" b="b" t="t" l="l"/>
            <a:pathLst>
              <a:path h="1743062" w="1790051">
                <a:moveTo>
                  <a:pt x="0" y="0"/>
                </a:moveTo>
                <a:lnTo>
                  <a:pt x="1790051" y="0"/>
                </a:lnTo>
                <a:lnTo>
                  <a:pt x="1790051" y="1743062"/>
                </a:lnTo>
                <a:lnTo>
                  <a:pt x="0" y="1743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814605" y="6467716"/>
            <a:ext cx="1173181" cy="11438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88"/>
              </a:lnSpc>
            </a:pPr>
            <a:r>
              <a:rPr lang="en-US" sz="6705">
                <a:solidFill>
                  <a:srgbClr val="281C22"/>
                </a:solidFill>
                <a:latin typeface="Libre Franklin Heavy"/>
              </a:rPr>
              <a:t>4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246567" y="3740332"/>
            <a:ext cx="4066032" cy="1126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63"/>
              </a:lnSpc>
            </a:pPr>
            <a:r>
              <a:rPr lang="en-US" sz="3259">
                <a:solidFill>
                  <a:srgbClr val="000000"/>
                </a:solidFill>
                <a:latin typeface="Open Sans Bold"/>
              </a:rPr>
              <a:t>Esquema sistema educativo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254219" y="6524866"/>
            <a:ext cx="4622342" cy="1126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63"/>
              </a:lnSpc>
            </a:pPr>
            <a:r>
              <a:rPr lang="en-US" sz="3259">
                <a:solidFill>
                  <a:srgbClr val="000000"/>
                </a:solidFill>
                <a:latin typeface="Open Sans Bold"/>
              </a:rPr>
              <a:t>Itinerario Formación Profesional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655973" y="3781729"/>
            <a:ext cx="4629993" cy="555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63"/>
              </a:lnSpc>
            </a:pPr>
            <a:r>
              <a:rPr lang="en-US" sz="3259">
                <a:solidFill>
                  <a:srgbClr val="000000"/>
                </a:solidFill>
                <a:latin typeface="Open Sans Bold"/>
              </a:rPr>
              <a:t>Itinerario Bachillerato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523480" y="6504776"/>
            <a:ext cx="3996451" cy="1126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63"/>
              </a:lnSpc>
            </a:pPr>
            <a:r>
              <a:rPr lang="en-US" sz="3259">
                <a:solidFill>
                  <a:srgbClr val="000000"/>
                </a:solidFill>
                <a:latin typeface="Open Sans Bold"/>
              </a:rPr>
              <a:t>¿Y si no titula? ¿Qué puede hacer?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7028482" y="323791"/>
            <a:ext cx="874036" cy="1010604"/>
          </a:xfrm>
          <a:custGeom>
            <a:avLst/>
            <a:gdLst/>
            <a:ahLst/>
            <a:cxnLst/>
            <a:rect r="r" b="b" t="t" l="l"/>
            <a:pathLst>
              <a:path h="1010604" w="874036">
                <a:moveTo>
                  <a:pt x="0" y="0"/>
                </a:moveTo>
                <a:lnTo>
                  <a:pt x="874036" y="0"/>
                </a:lnTo>
                <a:lnTo>
                  <a:pt x="874036" y="1010604"/>
                </a:lnTo>
                <a:lnTo>
                  <a:pt x="0" y="10106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-3382591">
            <a:off x="15885937" y="4897682"/>
            <a:ext cx="2746726" cy="2403386"/>
            <a:chOff x="0" y="0"/>
            <a:chExt cx="812800" cy="7112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127000" y="244475"/>
              <a:ext cx="558800" cy="415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8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8697525"/>
            <a:ext cx="1443524" cy="1443524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38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8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5994380" y="8148290"/>
            <a:ext cx="3684733" cy="3684733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38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8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-2015901" y="3615358"/>
            <a:ext cx="3684733" cy="3684733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38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8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-3382591">
            <a:off x="667" y="295747"/>
            <a:ext cx="1031144" cy="902251"/>
            <a:chOff x="0" y="0"/>
            <a:chExt cx="812800" cy="7112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127000" y="244475"/>
              <a:ext cx="558800" cy="415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80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3101274" y="1670548"/>
            <a:ext cx="12264056" cy="8221799"/>
          </a:xfrm>
          <a:custGeom>
            <a:avLst/>
            <a:gdLst/>
            <a:ahLst/>
            <a:cxnLst/>
            <a:rect r="r" b="b" t="t" l="l"/>
            <a:pathLst>
              <a:path h="8221799" w="12264056">
                <a:moveTo>
                  <a:pt x="0" y="0"/>
                </a:moveTo>
                <a:lnTo>
                  <a:pt x="12264056" y="0"/>
                </a:lnTo>
                <a:lnTo>
                  <a:pt x="12264056" y="8221798"/>
                </a:lnTo>
                <a:lnTo>
                  <a:pt x="0" y="82217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294712" y="402020"/>
            <a:ext cx="17693584" cy="1268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604780" indent="-802390" lvl="1">
              <a:lnSpc>
                <a:spcPts val="10406"/>
              </a:lnSpc>
              <a:buAutoNum type="arabicPeriod" startAt="1"/>
            </a:pPr>
            <a:r>
              <a:rPr lang="en-US" sz="7432">
                <a:solidFill>
                  <a:srgbClr val="281C22"/>
                </a:solidFill>
                <a:latin typeface="Libre Franklin Heavy"/>
              </a:rPr>
              <a:t>ESQUEMA SISTEMA EDUCATIVO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206873" y="1137117"/>
            <a:ext cx="8622709" cy="1062108"/>
            <a:chOff x="0" y="0"/>
            <a:chExt cx="9358445" cy="110617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358444" cy="1107440"/>
            </a:xfrm>
            <a:custGeom>
              <a:avLst/>
              <a:gdLst/>
              <a:ahLst/>
              <a:cxnLst/>
              <a:rect r="r" b="b" t="t" l="l"/>
              <a:pathLst>
                <a:path h="1107440" w="9358444">
                  <a:moveTo>
                    <a:pt x="0" y="553720"/>
                  </a:moveTo>
                  <a:cubicBezTo>
                    <a:pt x="0" y="859790"/>
                    <a:pt x="247650" y="1107440"/>
                    <a:pt x="553720" y="1107440"/>
                  </a:cubicBezTo>
                  <a:lnTo>
                    <a:pt x="876300" y="1107440"/>
                  </a:lnTo>
                  <a:lnTo>
                    <a:pt x="876300" y="0"/>
                  </a:ln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lose/>
                  <a:moveTo>
                    <a:pt x="8805994" y="0"/>
                  </a:moveTo>
                  <a:lnTo>
                    <a:pt x="922020" y="0"/>
                  </a:lnTo>
                  <a:lnTo>
                    <a:pt x="922020" y="1106170"/>
                  </a:lnTo>
                  <a:lnTo>
                    <a:pt x="8804725" y="1106170"/>
                  </a:lnTo>
                  <a:cubicBezTo>
                    <a:pt x="9110794" y="1106170"/>
                    <a:pt x="9358444" y="858520"/>
                    <a:pt x="9358444" y="552450"/>
                  </a:cubicBezTo>
                  <a:cubicBezTo>
                    <a:pt x="9358444" y="247650"/>
                    <a:pt x="9110794" y="0"/>
                    <a:pt x="8805994" y="0"/>
                  </a:cubicBezTo>
                  <a:close/>
                </a:path>
              </a:pathLst>
            </a:custGeom>
            <a:solidFill>
              <a:srgbClr val="FFFF8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7035064" y="2854967"/>
            <a:ext cx="8622709" cy="1062108"/>
            <a:chOff x="0" y="0"/>
            <a:chExt cx="9358445" cy="110617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358444" cy="1107440"/>
            </a:xfrm>
            <a:custGeom>
              <a:avLst/>
              <a:gdLst/>
              <a:ahLst/>
              <a:cxnLst/>
              <a:rect r="r" b="b" t="t" l="l"/>
              <a:pathLst>
                <a:path h="1107440" w="9358444">
                  <a:moveTo>
                    <a:pt x="0" y="553720"/>
                  </a:moveTo>
                  <a:cubicBezTo>
                    <a:pt x="0" y="859790"/>
                    <a:pt x="247650" y="1107440"/>
                    <a:pt x="553720" y="1107440"/>
                  </a:cubicBezTo>
                  <a:lnTo>
                    <a:pt x="876300" y="1107440"/>
                  </a:lnTo>
                  <a:lnTo>
                    <a:pt x="876300" y="0"/>
                  </a:ln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lose/>
                  <a:moveTo>
                    <a:pt x="8805994" y="0"/>
                  </a:moveTo>
                  <a:lnTo>
                    <a:pt x="922020" y="0"/>
                  </a:lnTo>
                  <a:lnTo>
                    <a:pt x="922020" y="1106170"/>
                  </a:lnTo>
                  <a:lnTo>
                    <a:pt x="8804725" y="1106170"/>
                  </a:lnTo>
                  <a:cubicBezTo>
                    <a:pt x="9110794" y="1106170"/>
                    <a:pt x="9358444" y="858520"/>
                    <a:pt x="9358444" y="552450"/>
                  </a:cubicBezTo>
                  <a:cubicBezTo>
                    <a:pt x="9358444" y="247650"/>
                    <a:pt x="9110794" y="0"/>
                    <a:pt x="8805994" y="0"/>
                  </a:cubicBezTo>
                  <a:close/>
                </a:path>
              </a:pathLst>
            </a:custGeom>
            <a:solidFill>
              <a:srgbClr val="FFFF87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7816886" y="4573799"/>
            <a:ext cx="9447302" cy="1062108"/>
            <a:chOff x="0" y="0"/>
            <a:chExt cx="10253396" cy="110617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253396" cy="1107440"/>
            </a:xfrm>
            <a:custGeom>
              <a:avLst/>
              <a:gdLst/>
              <a:ahLst/>
              <a:cxnLst/>
              <a:rect r="r" b="b" t="t" l="l"/>
              <a:pathLst>
                <a:path h="1107440" w="10253396">
                  <a:moveTo>
                    <a:pt x="0" y="553720"/>
                  </a:moveTo>
                  <a:cubicBezTo>
                    <a:pt x="0" y="859790"/>
                    <a:pt x="247650" y="1107440"/>
                    <a:pt x="553720" y="1107440"/>
                  </a:cubicBezTo>
                  <a:lnTo>
                    <a:pt x="876300" y="1107440"/>
                  </a:lnTo>
                  <a:lnTo>
                    <a:pt x="876300" y="0"/>
                  </a:ln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lose/>
                  <a:moveTo>
                    <a:pt x="9700946" y="0"/>
                  </a:moveTo>
                  <a:lnTo>
                    <a:pt x="922020" y="0"/>
                  </a:lnTo>
                  <a:lnTo>
                    <a:pt x="922020" y="1106170"/>
                  </a:lnTo>
                  <a:lnTo>
                    <a:pt x="9699676" y="1106170"/>
                  </a:lnTo>
                  <a:cubicBezTo>
                    <a:pt x="10005746" y="1106170"/>
                    <a:pt x="10253396" y="858520"/>
                    <a:pt x="10253396" y="552450"/>
                  </a:cubicBezTo>
                  <a:cubicBezTo>
                    <a:pt x="10253396" y="247650"/>
                    <a:pt x="10005746" y="0"/>
                    <a:pt x="9700946" y="0"/>
                  </a:cubicBezTo>
                  <a:close/>
                </a:path>
              </a:pathLst>
            </a:custGeom>
            <a:solidFill>
              <a:srgbClr val="FFFF87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6802943" y="6062174"/>
            <a:ext cx="10905574" cy="1062108"/>
            <a:chOff x="0" y="0"/>
            <a:chExt cx="11836096" cy="110617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836096" cy="1107440"/>
            </a:xfrm>
            <a:custGeom>
              <a:avLst/>
              <a:gdLst/>
              <a:ahLst/>
              <a:cxnLst/>
              <a:rect r="r" b="b" t="t" l="l"/>
              <a:pathLst>
                <a:path h="1107440" w="11836096">
                  <a:moveTo>
                    <a:pt x="0" y="553720"/>
                  </a:moveTo>
                  <a:cubicBezTo>
                    <a:pt x="0" y="859790"/>
                    <a:pt x="247650" y="1107440"/>
                    <a:pt x="553720" y="1107440"/>
                  </a:cubicBezTo>
                  <a:lnTo>
                    <a:pt x="876300" y="1107440"/>
                  </a:lnTo>
                  <a:lnTo>
                    <a:pt x="876300" y="0"/>
                  </a:ln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lose/>
                  <a:moveTo>
                    <a:pt x="11283646" y="0"/>
                  </a:moveTo>
                  <a:lnTo>
                    <a:pt x="922020" y="0"/>
                  </a:lnTo>
                  <a:lnTo>
                    <a:pt x="922020" y="1106170"/>
                  </a:lnTo>
                  <a:lnTo>
                    <a:pt x="11282376" y="1106170"/>
                  </a:lnTo>
                  <a:cubicBezTo>
                    <a:pt x="11588446" y="1106170"/>
                    <a:pt x="11836096" y="858520"/>
                    <a:pt x="11836096" y="552450"/>
                  </a:cubicBezTo>
                  <a:cubicBezTo>
                    <a:pt x="11836096" y="247650"/>
                    <a:pt x="11588446" y="0"/>
                    <a:pt x="11283646" y="0"/>
                  </a:cubicBezTo>
                  <a:close/>
                </a:path>
              </a:pathLst>
            </a:custGeom>
            <a:solidFill>
              <a:srgbClr val="FFFF87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6774759" y="6797957"/>
            <a:ext cx="10897657" cy="1062108"/>
            <a:chOff x="0" y="0"/>
            <a:chExt cx="11827504" cy="110617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1827504" cy="1107440"/>
            </a:xfrm>
            <a:custGeom>
              <a:avLst/>
              <a:gdLst/>
              <a:ahLst/>
              <a:cxnLst/>
              <a:rect r="r" b="b" t="t" l="l"/>
              <a:pathLst>
                <a:path h="1107440" w="11827504">
                  <a:moveTo>
                    <a:pt x="0" y="553720"/>
                  </a:moveTo>
                  <a:cubicBezTo>
                    <a:pt x="0" y="859790"/>
                    <a:pt x="247650" y="1107440"/>
                    <a:pt x="553720" y="1107440"/>
                  </a:cubicBezTo>
                  <a:lnTo>
                    <a:pt x="876300" y="1107440"/>
                  </a:lnTo>
                  <a:lnTo>
                    <a:pt x="876300" y="0"/>
                  </a:ln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lose/>
                  <a:moveTo>
                    <a:pt x="11275054" y="0"/>
                  </a:moveTo>
                  <a:lnTo>
                    <a:pt x="922020" y="0"/>
                  </a:lnTo>
                  <a:lnTo>
                    <a:pt x="922020" y="1106170"/>
                  </a:lnTo>
                  <a:lnTo>
                    <a:pt x="11273783" y="1106170"/>
                  </a:lnTo>
                  <a:cubicBezTo>
                    <a:pt x="11579854" y="1106170"/>
                    <a:pt x="11827504" y="858520"/>
                    <a:pt x="11827504" y="552450"/>
                  </a:cubicBezTo>
                  <a:cubicBezTo>
                    <a:pt x="11827504" y="247650"/>
                    <a:pt x="11579854" y="0"/>
                    <a:pt x="11275054" y="0"/>
                  </a:cubicBezTo>
                  <a:close/>
                </a:path>
              </a:pathLst>
            </a:custGeom>
            <a:solidFill>
              <a:srgbClr val="FFFF87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-4017068" y="0"/>
            <a:ext cx="8428232" cy="10287000"/>
            <a:chOff x="0" y="0"/>
            <a:chExt cx="720523" cy="87942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720523" cy="879427"/>
            </a:xfrm>
            <a:custGeom>
              <a:avLst/>
              <a:gdLst/>
              <a:ahLst/>
              <a:cxnLst/>
              <a:rect r="r" b="b" t="t" l="l"/>
              <a:pathLst>
                <a:path h="879427" w="720523">
                  <a:moveTo>
                    <a:pt x="360261" y="0"/>
                  </a:moveTo>
                  <a:cubicBezTo>
                    <a:pt x="161294" y="0"/>
                    <a:pt x="0" y="196866"/>
                    <a:pt x="0" y="439714"/>
                  </a:cubicBezTo>
                  <a:cubicBezTo>
                    <a:pt x="0" y="682561"/>
                    <a:pt x="161294" y="879427"/>
                    <a:pt x="360261" y="879427"/>
                  </a:cubicBezTo>
                  <a:cubicBezTo>
                    <a:pt x="559228" y="879427"/>
                    <a:pt x="720523" y="682561"/>
                    <a:pt x="720523" y="439714"/>
                  </a:cubicBezTo>
                  <a:cubicBezTo>
                    <a:pt x="720523" y="196866"/>
                    <a:pt x="559228" y="0"/>
                    <a:pt x="360261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67549" y="-3279"/>
              <a:ext cx="585425" cy="8002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80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436986" y="5192823"/>
            <a:ext cx="3607271" cy="1917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03"/>
              </a:lnSpc>
            </a:pPr>
            <a:r>
              <a:rPr lang="en-US" sz="3645">
                <a:solidFill>
                  <a:srgbClr val="281C22"/>
                </a:solidFill>
                <a:latin typeface="Libre Franklin Heavy"/>
              </a:rPr>
              <a:t>ELEGIR FORMACIÓN PROFESIONAL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36986" y="2075078"/>
            <a:ext cx="3110670" cy="3284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931"/>
              </a:lnSpc>
            </a:pPr>
            <a:r>
              <a:rPr lang="en-US" sz="19237">
                <a:solidFill>
                  <a:srgbClr val="281C22"/>
                </a:solidFill>
                <a:latin typeface="Libre Franklin Heavy"/>
              </a:rPr>
              <a:t>2</a:t>
            </a:r>
          </a:p>
        </p:txBody>
      </p:sp>
      <p:sp>
        <p:nvSpPr>
          <p:cNvPr name="AutoShape 18" id="18"/>
          <p:cNvSpPr/>
          <p:nvPr/>
        </p:nvSpPr>
        <p:spPr>
          <a:xfrm rot="-1178101">
            <a:off x="4095427" y="1964689"/>
            <a:ext cx="1906573" cy="0"/>
          </a:xfrm>
          <a:prstGeom prst="line">
            <a:avLst/>
          </a:prstGeom>
          <a:ln cap="rnd" w="47625">
            <a:solidFill>
              <a:srgbClr val="FFDE59"/>
            </a:solidFill>
            <a:prstDash val="sysDot"/>
            <a:headEnd type="oval" len="lg" w="lg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 rot="-462740">
            <a:off x="4483896" y="3516624"/>
            <a:ext cx="2301271" cy="0"/>
          </a:xfrm>
          <a:prstGeom prst="line">
            <a:avLst/>
          </a:prstGeom>
          <a:ln cap="rnd" w="47625">
            <a:solidFill>
              <a:srgbClr val="FFDE59"/>
            </a:solidFill>
            <a:prstDash val="sysDot"/>
            <a:headEnd type="oval" len="lg" w="lg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 rot="46431">
            <a:off x="4494164" y="5060359"/>
            <a:ext cx="3062557" cy="0"/>
          </a:xfrm>
          <a:prstGeom prst="line">
            <a:avLst/>
          </a:prstGeom>
          <a:ln cap="rnd" w="47625">
            <a:solidFill>
              <a:srgbClr val="FFDE59"/>
            </a:solidFill>
            <a:prstDash val="sysDot"/>
            <a:headEnd type="oval" len="lg" w="lg"/>
            <a:tailEnd type="none" len="sm" w="sm"/>
          </a:ln>
        </p:spPr>
      </p:sp>
      <p:sp>
        <p:nvSpPr>
          <p:cNvPr name="AutoShape 21" id="21"/>
          <p:cNvSpPr/>
          <p:nvPr/>
        </p:nvSpPr>
        <p:spPr>
          <a:xfrm rot="684400">
            <a:off x="4468101" y="6569501"/>
            <a:ext cx="2329666" cy="0"/>
          </a:xfrm>
          <a:prstGeom prst="line">
            <a:avLst/>
          </a:prstGeom>
          <a:ln cap="rnd" w="47625">
            <a:solidFill>
              <a:srgbClr val="FFDE59"/>
            </a:solidFill>
            <a:prstDash val="sysDot"/>
            <a:headEnd type="oval" len="lg" w="lg"/>
            <a:tailEnd type="none" len="sm" w="sm"/>
          </a:ln>
        </p:spPr>
      </p:sp>
      <p:sp>
        <p:nvSpPr>
          <p:cNvPr name="AutoShape 22" id="22"/>
          <p:cNvSpPr/>
          <p:nvPr/>
        </p:nvSpPr>
        <p:spPr>
          <a:xfrm rot="1342050">
            <a:off x="3966871" y="8127296"/>
            <a:ext cx="2057083" cy="0"/>
          </a:xfrm>
          <a:prstGeom prst="line">
            <a:avLst/>
          </a:prstGeom>
          <a:ln cap="rnd" w="47625">
            <a:solidFill>
              <a:srgbClr val="FFDE59"/>
            </a:solidFill>
            <a:prstDash val="sysDot"/>
            <a:headEnd type="oval" len="lg" w="lg"/>
            <a:tailEnd type="none" len="sm" w="sm"/>
          </a:ln>
        </p:spPr>
      </p:sp>
      <p:sp>
        <p:nvSpPr>
          <p:cNvPr name="TextBox 23" id="23"/>
          <p:cNvSpPr txBox="true"/>
          <p:nvPr/>
        </p:nvSpPr>
        <p:spPr>
          <a:xfrm rot="0">
            <a:off x="6367313" y="1312353"/>
            <a:ext cx="618509" cy="655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62"/>
              </a:lnSpc>
            </a:pPr>
            <a:r>
              <a:rPr lang="en-US" sz="3830">
                <a:solidFill>
                  <a:srgbClr val="281C22"/>
                </a:solidFill>
                <a:latin typeface="Open Sans Light"/>
              </a:rPr>
              <a:t>1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327944" y="1280051"/>
            <a:ext cx="7181484" cy="655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62"/>
              </a:lnSpc>
            </a:pPr>
            <a:r>
              <a:rPr lang="en-US" sz="3830">
                <a:solidFill>
                  <a:srgbClr val="281C22"/>
                </a:solidFill>
                <a:latin typeface="Open Sans Light"/>
              </a:rPr>
              <a:t>Si demuestra habilidad manual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168230" y="3063265"/>
            <a:ext cx="618509" cy="655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62"/>
              </a:lnSpc>
            </a:pPr>
            <a:r>
              <a:rPr lang="en-US" sz="3830">
                <a:solidFill>
                  <a:srgbClr val="281C22"/>
                </a:solidFill>
                <a:latin typeface="Open Sans Light"/>
              </a:rPr>
              <a:t>2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969148" y="3013740"/>
            <a:ext cx="7696542" cy="655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62"/>
              </a:lnSpc>
            </a:pPr>
            <a:r>
              <a:rPr lang="en-US" sz="3830">
                <a:solidFill>
                  <a:srgbClr val="281C22"/>
                </a:solidFill>
                <a:latin typeface="Open Sans Light"/>
              </a:rPr>
              <a:t>Si quiere recibir formación práctica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969148" y="4734631"/>
            <a:ext cx="618509" cy="655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62"/>
              </a:lnSpc>
            </a:pPr>
            <a:r>
              <a:rPr lang="en-US" sz="3830">
                <a:solidFill>
                  <a:srgbClr val="281C22"/>
                </a:solidFill>
                <a:latin typeface="Open Sans Light"/>
              </a:rPr>
              <a:t>3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8929779" y="4702329"/>
            <a:ext cx="8329521" cy="655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62"/>
              </a:lnSpc>
            </a:pPr>
            <a:r>
              <a:rPr lang="en-US" sz="3830">
                <a:solidFill>
                  <a:srgbClr val="281C22"/>
                </a:solidFill>
                <a:latin typeface="Open Sans Light"/>
              </a:rPr>
              <a:t>Si desea una pronta inserción laboral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168230" y="6548771"/>
            <a:ext cx="618509" cy="655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62"/>
              </a:lnSpc>
            </a:pPr>
            <a:r>
              <a:rPr lang="en-US" sz="3830">
                <a:solidFill>
                  <a:srgbClr val="281C22"/>
                </a:solidFill>
                <a:latin typeface="Open Sans Light"/>
              </a:rPr>
              <a:t>4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860640" y="6286742"/>
            <a:ext cx="9811776" cy="1331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62"/>
              </a:lnSpc>
            </a:pPr>
            <a:r>
              <a:rPr lang="en-US" sz="3830">
                <a:solidFill>
                  <a:srgbClr val="281C22"/>
                </a:solidFill>
                <a:latin typeface="Open Sans Light"/>
              </a:rPr>
              <a:t>Si desea un itinerario formativo más práctico antes de estudiar en la universidad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6051352" y="8370519"/>
            <a:ext cx="9606420" cy="1062108"/>
            <a:chOff x="0" y="0"/>
            <a:chExt cx="10426091" cy="110617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0426092" cy="1107440"/>
            </a:xfrm>
            <a:custGeom>
              <a:avLst/>
              <a:gdLst/>
              <a:ahLst/>
              <a:cxnLst/>
              <a:rect r="r" b="b" t="t" l="l"/>
              <a:pathLst>
                <a:path h="1107440" w="10426092">
                  <a:moveTo>
                    <a:pt x="0" y="553720"/>
                  </a:moveTo>
                  <a:cubicBezTo>
                    <a:pt x="0" y="859790"/>
                    <a:pt x="247650" y="1107440"/>
                    <a:pt x="553720" y="1107440"/>
                  </a:cubicBezTo>
                  <a:lnTo>
                    <a:pt x="876300" y="1107440"/>
                  </a:lnTo>
                  <a:lnTo>
                    <a:pt x="876300" y="0"/>
                  </a:ln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lose/>
                  <a:moveTo>
                    <a:pt x="9873642" y="0"/>
                  </a:moveTo>
                  <a:lnTo>
                    <a:pt x="922020" y="0"/>
                  </a:lnTo>
                  <a:lnTo>
                    <a:pt x="922020" y="1106170"/>
                  </a:lnTo>
                  <a:lnTo>
                    <a:pt x="9872371" y="1106170"/>
                  </a:lnTo>
                  <a:cubicBezTo>
                    <a:pt x="10178442" y="1106170"/>
                    <a:pt x="10426092" y="858520"/>
                    <a:pt x="10426092" y="552450"/>
                  </a:cubicBezTo>
                  <a:cubicBezTo>
                    <a:pt x="10426092" y="247650"/>
                    <a:pt x="10178442" y="0"/>
                    <a:pt x="9873642" y="0"/>
                  </a:cubicBezTo>
                  <a:close/>
                </a:path>
              </a:pathLst>
            </a:custGeom>
            <a:solidFill>
              <a:srgbClr val="FFFF87"/>
            </a:solidFill>
          </p:spPr>
        </p:sp>
      </p:grpSp>
      <p:sp>
        <p:nvSpPr>
          <p:cNvPr name="TextBox 33" id="33"/>
          <p:cNvSpPr txBox="true"/>
          <p:nvPr/>
        </p:nvSpPr>
        <p:spPr>
          <a:xfrm rot="0">
            <a:off x="6985821" y="8535882"/>
            <a:ext cx="8512833" cy="655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62"/>
              </a:lnSpc>
            </a:pPr>
            <a:r>
              <a:rPr lang="en-US" sz="3830">
                <a:solidFill>
                  <a:srgbClr val="281C22"/>
                </a:solidFill>
                <a:latin typeface="Open Sans Light"/>
              </a:rPr>
              <a:t>Autonococimiento: experiencia en ESO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6206873" y="8535882"/>
            <a:ext cx="618509" cy="655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62"/>
              </a:lnSpc>
            </a:pPr>
            <a:r>
              <a:rPr lang="en-US" sz="3830">
                <a:solidFill>
                  <a:srgbClr val="281C22"/>
                </a:solidFill>
                <a:latin typeface="Open Sans Light"/>
              </a:rPr>
              <a:t>5</a:t>
            </a:r>
          </a:p>
        </p:txBody>
      </p:sp>
      <p:sp>
        <p:nvSpPr>
          <p:cNvPr name="Freeform 35" id="35"/>
          <p:cNvSpPr/>
          <p:nvPr/>
        </p:nvSpPr>
        <p:spPr>
          <a:xfrm flipH="false" flipV="false" rot="0">
            <a:off x="15498654" y="7796642"/>
            <a:ext cx="2209863" cy="2209863"/>
          </a:xfrm>
          <a:custGeom>
            <a:avLst/>
            <a:gdLst/>
            <a:ahLst/>
            <a:cxnLst/>
            <a:rect r="r" b="b" t="t" l="l"/>
            <a:pathLst>
              <a:path h="2209863" w="2209863">
                <a:moveTo>
                  <a:pt x="0" y="0"/>
                </a:moveTo>
                <a:lnTo>
                  <a:pt x="2209864" y="0"/>
                </a:lnTo>
                <a:lnTo>
                  <a:pt x="2209864" y="2209863"/>
                </a:lnTo>
                <a:lnTo>
                  <a:pt x="0" y="22098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CE1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86011" y="1548362"/>
            <a:ext cx="2506749" cy="2553171"/>
          </a:xfrm>
          <a:custGeom>
            <a:avLst/>
            <a:gdLst/>
            <a:ahLst/>
            <a:cxnLst/>
            <a:rect r="r" b="b" t="t" l="l"/>
            <a:pathLst>
              <a:path h="2553171" w="2506749">
                <a:moveTo>
                  <a:pt x="0" y="0"/>
                </a:moveTo>
                <a:lnTo>
                  <a:pt x="2506749" y="0"/>
                </a:lnTo>
                <a:lnTo>
                  <a:pt x="2506749" y="2553170"/>
                </a:lnTo>
                <a:lnTo>
                  <a:pt x="0" y="25531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7793597" y="3086100"/>
            <a:ext cx="2700805" cy="4114800"/>
          </a:xfrm>
          <a:custGeom>
            <a:avLst/>
            <a:gdLst/>
            <a:ahLst/>
            <a:cxnLst/>
            <a:rect r="r" b="b" t="t" l="l"/>
            <a:pathLst>
              <a:path h="4114800" w="2700805">
                <a:moveTo>
                  <a:pt x="0" y="0"/>
                </a:moveTo>
                <a:lnTo>
                  <a:pt x="2700806" y="0"/>
                </a:lnTo>
                <a:lnTo>
                  <a:pt x="27008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381028" y="5381076"/>
            <a:ext cx="2100206" cy="2225652"/>
          </a:xfrm>
          <a:custGeom>
            <a:avLst/>
            <a:gdLst/>
            <a:ahLst/>
            <a:cxnLst/>
            <a:rect r="r" b="b" t="t" l="l"/>
            <a:pathLst>
              <a:path h="2225652" w="2100206">
                <a:moveTo>
                  <a:pt x="0" y="0"/>
                </a:moveTo>
                <a:lnTo>
                  <a:pt x="2100207" y="0"/>
                </a:lnTo>
                <a:lnTo>
                  <a:pt x="2100207" y="2225653"/>
                </a:lnTo>
                <a:lnTo>
                  <a:pt x="0" y="22256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0194778">
            <a:off x="4571433" y="2988706"/>
            <a:ext cx="2100206" cy="2225652"/>
          </a:xfrm>
          <a:custGeom>
            <a:avLst/>
            <a:gdLst/>
            <a:ahLst/>
            <a:cxnLst/>
            <a:rect r="r" b="b" t="t" l="l"/>
            <a:pathLst>
              <a:path h="2225652" w="2100206">
                <a:moveTo>
                  <a:pt x="0" y="0"/>
                </a:moveTo>
                <a:lnTo>
                  <a:pt x="2100206" y="0"/>
                </a:lnTo>
                <a:lnTo>
                  <a:pt x="2100206" y="2225652"/>
                </a:lnTo>
                <a:lnTo>
                  <a:pt x="0" y="22256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8549885" y="8970776"/>
            <a:ext cx="9525307" cy="1316224"/>
          </a:xfrm>
          <a:custGeom>
            <a:avLst/>
            <a:gdLst/>
            <a:ahLst/>
            <a:cxnLst/>
            <a:rect r="r" b="b" t="t" l="l"/>
            <a:pathLst>
              <a:path h="1316224" w="9525307">
                <a:moveTo>
                  <a:pt x="0" y="0"/>
                </a:moveTo>
                <a:lnTo>
                  <a:pt x="9525307" y="0"/>
                </a:lnTo>
                <a:lnTo>
                  <a:pt x="9525307" y="1316224"/>
                </a:lnTo>
                <a:lnTo>
                  <a:pt x="0" y="13162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718011" y="6705129"/>
            <a:ext cx="2506749" cy="2553171"/>
          </a:xfrm>
          <a:custGeom>
            <a:avLst/>
            <a:gdLst/>
            <a:ahLst/>
            <a:cxnLst/>
            <a:rect r="r" b="b" t="t" l="l"/>
            <a:pathLst>
              <a:path h="2553171" w="2506749">
                <a:moveTo>
                  <a:pt x="0" y="0"/>
                </a:moveTo>
                <a:lnTo>
                  <a:pt x="2506749" y="0"/>
                </a:lnTo>
                <a:lnTo>
                  <a:pt x="2506749" y="2553171"/>
                </a:lnTo>
                <a:lnTo>
                  <a:pt x="0" y="25531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>
            <a:hlinkClick r:id="rId10" tooltip="https://classroom.google.com/c/NjY4MDcwNzA0OTk4"/>
          </p:cNvPr>
          <p:cNvSpPr/>
          <p:nvPr/>
        </p:nvSpPr>
        <p:spPr>
          <a:xfrm flipH="false" flipV="false" rot="0">
            <a:off x="13550663" y="1770716"/>
            <a:ext cx="2506749" cy="2553171"/>
          </a:xfrm>
          <a:custGeom>
            <a:avLst/>
            <a:gdLst/>
            <a:ahLst/>
            <a:cxnLst/>
            <a:rect r="r" b="b" t="t" l="l"/>
            <a:pathLst>
              <a:path h="2553171" w="2506749">
                <a:moveTo>
                  <a:pt x="0" y="0"/>
                </a:moveTo>
                <a:lnTo>
                  <a:pt x="2506749" y="0"/>
                </a:lnTo>
                <a:lnTo>
                  <a:pt x="2506749" y="2553171"/>
                </a:lnTo>
                <a:lnTo>
                  <a:pt x="0" y="25531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255904" y="6705129"/>
            <a:ext cx="2506749" cy="2553171"/>
          </a:xfrm>
          <a:custGeom>
            <a:avLst/>
            <a:gdLst/>
            <a:ahLst/>
            <a:cxnLst/>
            <a:rect r="r" b="b" t="t" l="l"/>
            <a:pathLst>
              <a:path h="2553171" w="2506749">
                <a:moveTo>
                  <a:pt x="0" y="0"/>
                </a:moveTo>
                <a:lnTo>
                  <a:pt x="2506749" y="0"/>
                </a:lnTo>
                <a:lnTo>
                  <a:pt x="2506749" y="2553171"/>
                </a:lnTo>
                <a:lnTo>
                  <a:pt x="0" y="25531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201400" y="2824947"/>
            <a:ext cx="2111138" cy="2057400"/>
          </a:xfrm>
          <a:custGeom>
            <a:avLst/>
            <a:gdLst/>
            <a:ahLst/>
            <a:cxnLst/>
            <a:rect r="r" b="b" t="t" l="l"/>
            <a:pathLst>
              <a:path h="2057400" w="2111138">
                <a:moveTo>
                  <a:pt x="0" y="0"/>
                </a:moveTo>
                <a:lnTo>
                  <a:pt x="2111138" y="0"/>
                </a:lnTo>
                <a:lnTo>
                  <a:pt x="211113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601561" y="4175291"/>
            <a:ext cx="3084878" cy="19840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96"/>
              </a:lnSpc>
              <a:spcBef>
                <a:spcPct val="0"/>
              </a:spcBef>
            </a:pPr>
            <a:r>
              <a:rPr lang="en-US" sz="4723">
                <a:solidFill>
                  <a:srgbClr val="303031"/>
                </a:solidFill>
                <a:latin typeface="Open Sans Bold Italics"/>
              </a:rPr>
              <a:t>DEBO TENER EN CUENTA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200582" y="1293936"/>
            <a:ext cx="5886836" cy="1749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54"/>
              </a:lnSpc>
            </a:pPr>
            <a:r>
              <a:rPr lang="en-US" sz="5038">
                <a:solidFill>
                  <a:srgbClr val="281C22"/>
                </a:solidFill>
                <a:latin typeface="Libre Franklin Heavy"/>
              </a:rPr>
              <a:t>ANTES DE ELEGIR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86011" y="2167556"/>
            <a:ext cx="2506749" cy="1960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3"/>
              </a:lnSpc>
            </a:pPr>
            <a:r>
              <a:rPr lang="en-US" sz="2839" u="sng">
                <a:solidFill>
                  <a:srgbClr val="000000"/>
                </a:solidFill>
                <a:latin typeface="Open Sans"/>
                <a:hlinkClick r:id="rId13" tooltip="https://educa.aragon.es/-/formacion-profesional/informacion-general/acceso-gm"/>
              </a:rPr>
              <a:t>Qué crit</a:t>
            </a:r>
            <a:r>
              <a:rPr lang="en-US" sz="2839" u="sng">
                <a:solidFill>
                  <a:srgbClr val="000000"/>
                </a:solidFill>
                <a:latin typeface="Open Sans"/>
                <a:hlinkClick r:id="rId14" tooltip="https://educa.aragon.es/-/formacion-profesional/informacion-general/acceso-gm"/>
              </a:rPr>
              <a:t>erios se tienen en cuenta para poder acceder</a:t>
            </a:r>
          </a:p>
          <a:p>
            <a:pPr algn="ctr" marL="0" indent="0" lvl="0">
              <a:lnSpc>
                <a:spcPts val="3123"/>
              </a:lnSpc>
              <a:spcBef>
                <a:spcPct val="0"/>
              </a:spcBef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13718011" y="7564837"/>
            <a:ext cx="2506749" cy="1179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123"/>
              </a:lnSpc>
              <a:spcBef>
                <a:spcPct val="0"/>
              </a:spcBef>
            </a:pPr>
            <a:r>
              <a:rPr lang="en-US" sz="2839">
                <a:solidFill>
                  <a:srgbClr val="000000"/>
                </a:solidFill>
                <a:latin typeface="Open Sans"/>
              </a:rPr>
              <a:t>¿</a:t>
            </a:r>
            <a:r>
              <a:rPr lang="en-US" sz="2839" u="sng">
                <a:solidFill>
                  <a:srgbClr val="000000"/>
                </a:solidFill>
                <a:latin typeface="Open Sans"/>
                <a:hlinkClick r:id="rId15" tooltip="https://educa.aragon.es/-/formacion-profesional/informacion-general/acceso-gs"/>
              </a:rPr>
              <a:t>Qué estudiar después de un CFGM?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550663" y="2630424"/>
            <a:ext cx="2506749" cy="1179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3"/>
              </a:lnSpc>
            </a:pPr>
            <a:r>
              <a:rPr lang="en-US" sz="2839" u="sng">
                <a:solidFill>
                  <a:srgbClr val="000000"/>
                </a:solidFill>
                <a:latin typeface="Open Sans"/>
                <a:hlinkClick r:id="rId16" tooltip="https://educa.aragon.es/-/oferta-formativa/oferta-general/folletos"/>
              </a:rPr>
              <a:t>To</a:t>
            </a:r>
            <a:r>
              <a:rPr lang="en-US" sz="2839" u="sng">
                <a:solidFill>
                  <a:srgbClr val="000000"/>
                </a:solidFill>
                <a:latin typeface="Open Sans"/>
                <a:hlinkClick r:id="rId17" tooltip="https://educa.aragon.es/-/oferta-formativa/oferta-general/folletos"/>
              </a:rPr>
              <a:t>da la oferta formativa que existe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255904" y="7564837"/>
            <a:ext cx="2506749" cy="1179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3"/>
              </a:lnSpc>
              <a:spcBef>
                <a:spcPct val="0"/>
              </a:spcBef>
            </a:pPr>
            <a:r>
              <a:rPr lang="en-US" sz="2839" u="sng">
                <a:solidFill>
                  <a:srgbClr val="000000"/>
                </a:solidFill>
                <a:latin typeface="Open Sans"/>
                <a:hlinkClick r:id="rId18" tooltip="https://drive.google.com/drive/folders/1bTh4f3P-QyQ7CNeymjiNOQGESSnLOvs9"/>
              </a:rPr>
              <a:t>¿exist</a:t>
            </a:r>
            <a:r>
              <a:rPr lang="en-US" sz="2839" u="sng">
                <a:solidFill>
                  <a:srgbClr val="000000"/>
                </a:solidFill>
                <a:latin typeface="Open Sans"/>
                <a:hlinkClick r:id="rId19" tooltip="https://drive.google.com/drive/folders/1bTh4f3P-QyQ7CNeymjiNOQGESSnLOvs9"/>
              </a:rPr>
              <a:t>e nota de corte?</a:t>
            </a:r>
          </a:p>
          <a:p>
            <a:pPr algn="ctr" marL="0" indent="0" lvl="0">
              <a:lnSpc>
                <a:spcPts val="3123"/>
              </a:lnSpc>
              <a:spcBef>
                <a:spcPct val="0"/>
              </a:spcBef>
            </a:pPr>
          </a:p>
        </p:txBody>
      </p:sp>
      <p:sp>
        <p:nvSpPr>
          <p:cNvPr name="Freeform 17" id="17"/>
          <p:cNvSpPr/>
          <p:nvPr/>
        </p:nvSpPr>
        <p:spPr>
          <a:xfrm flipH="false" flipV="false" rot="-9407270">
            <a:off x="4571766" y="5317773"/>
            <a:ext cx="2111138" cy="2057400"/>
          </a:xfrm>
          <a:custGeom>
            <a:avLst/>
            <a:gdLst/>
            <a:ahLst/>
            <a:cxnLst/>
            <a:rect r="r" b="b" t="t" l="l"/>
            <a:pathLst>
              <a:path h="2057400" w="2111138">
                <a:moveTo>
                  <a:pt x="0" y="0"/>
                </a:moveTo>
                <a:lnTo>
                  <a:pt x="2111138" y="0"/>
                </a:lnTo>
                <a:lnTo>
                  <a:pt x="211113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206873" y="1137117"/>
            <a:ext cx="8622709" cy="1062108"/>
            <a:chOff x="0" y="0"/>
            <a:chExt cx="9358445" cy="110617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358444" cy="1107440"/>
            </a:xfrm>
            <a:custGeom>
              <a:avLst/>
              <a:gdLst/>
              <a:ahLst/>
              <a:cxnLst/>
              <a:rect r="r" b="b" t="t" l="l"/>
              <a:pathLst>
                <a:path h="1107440" w="9358444">
                  <a:moveTo>
                    <a:pt x="0" y="553720"/>
                  </a:moveTo>
                  <a:cubicBezTo>
                    <a:pt x="0" y="859790"/>
                    <a:pt x="247650" y="1107440"/>
                    <a:pt x="553720" y="1107440"/>
                  </a:cubicBezTo>
                  <a:lnTo>
                    <a:pt x="876300" y="1107440"/>
                  </a:lnTo>
                  <a:lnTo>
                    <a:pt x="876300" y="0"/>
                  </a:ln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lose/>
                  <a:moveTo>
                    <a:pt x="8805994" y="0"/>
                  </a:moveTo>
                  <a:lnTo>
                    <a:pt x="922020" y="0"/>
                  </a:lnTo>
                  <a:lnTo>
                    <a:pt x="922020" y="1106170"/>
                  </a:lnTo>
                  <a:lnTo>
                    <a:pt x="8804725" y="1106170"/>
                  </a:lnTo>
                  <a:cubicBezTo>
                    <a:pt x="9110794" y="1106170"/>
                    <a:pt x="9358444" y="858520"/>
                    <a:pt x="9358444" y="552450"/>
                  </a:cubicBezTo>
                  <a:cubicBezTo>
                    <a:pt x="9358444" y="247650"/>
                    <a:pt x="9110794" y="0"/>
                    <a:pt x="8805994" y="0"/>
                  </a:cubicBezTo>
                  <a:close/>
                </a:path>
              </a:pathLst>
            </a:custGeom>
            <a:solidFill>
              <a:srgbClr val="FFFF8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7035064" y="2854967"/>
            <a:ext cx="9896705" cy="1062108"/>
            <a:chOff x="0" y="0"/>
            <a:chExt cx="10741144" cy="110617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741144" cy="1107440"/>
            </a:xfrm>
            <a:custGeom>
              <a:avLst/>
              <a:gdLst/>
              <a:ahLst/>
              <a:cxnLst/>
              <a:rect r="r" b="b" t="t" l="l"/>
              <a:pathLst>
                <a:path h="1107440" w="10741144">
                  <a:moveTo>
                    <a:pt x="0" y="553720"/>
                  </a:moveTo>
                  <a:cubicBezTo>
                    <a:pt x="0" y="859790"/>
                    <a:pt x="247650" y="1107440"/>
                    <a:pt x="553720" y="1107440"/>
                  </a:cubicBezTo>
                  <a:lnTo>
                    <a:pt x="876300" y="1107440"/>
                  </a:lnTo>
                  <a:lnTo>
                    <a:pt x="876300" y="0"/>
                  </a:ln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lose/>
                  <a:moveTo>
                    <a:pt x="10188694" y="0"/>
                  </a:moveTo>
                  <a:lnTo>
                    <a:pt x="922020" y="0"/>
                  </a:lnTo>
                  <a:lnTo>
                    <a:pt x="922020" y="1106170"/>
                  </a:lnTo>
                  <a:lnTo>
                    <a:pt x="10187424" y="1106170"/>
                  </a:lnTo>
                  <a:cubicBezTo>
                    <a:pt x="10493494" y="1106170"/>
                    <a:pt x="10741144" y="858520"/>
                    <a:pt x="10741144" y="552450"/>
                  </a:cubicBezTo>
                  <a:cubicBezTo>
                    <a:pt x="10741144" y="247650"/>
                    <a:pt x="10493494" y="0"/>
                    <a:pt x="10188694" y="0"/>
                  </a:cubicBezTo>
                  <a:close/>
                </a:path>
              </a:pathLst>
            </a:custGeom>
            <a:solidFill>
              <a:srgbClr val="FFFF87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7282589" y="4618488"/>
            <a:ext cx="10967877" cy="1062108"/>
            <a:chOff x="0" y="0"/>
            <a:chExt cx="11903715" cy="110617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903715" cy="1107440"/>
            </a:xfrm>
            <a:custGeom>
              <a:avLst/>
              <a:gdLst/>
              <a:ahLst/>
              <a:cxnLst/>
              <a:rect r="r" b="b" t="t" l="l"/>
              <a:pathLst>
                <a:path h="1107440" w="11903715">
                  <a:moveTo>
                    <a:pt x="0" y="553720"/>
                  </a:moveTo>
                  <a:cubicBezTo>
                    <a:pt x="0" y="859790"/>
                    <a:pt x="247650" y="1107440"/>
                    <a:pt x="553720" y="1107440"/>
                  </a:cubicBezTo>
                  <a:lnTo>
                    <a:pt x="876300" y="1107440"/>
                  </a:lnTo>
                  <a:lnTo>
                    <a:pt x="876300" y="0"/>
                  </a:ln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lose/>
                  <a:moveTo>
                    <a:pt x="11351265" y="0"/>
                  </a:moveTo>
                  <a:lnTo>
                    <a:pt x="922020" y="0"/>
                  </a:lnTo>
                  <a:lnTo>
                    <a:pt x="922020" y="1106170"/>
                  </a:lnTo>
                  <a:lnTo>
                    <a:pt x="11349995" y="1106170"/>
                  </a:lnTo>
                  <a:cubicBezTo>
                    <a:pt x="11656065" y="1106170"/>
                    <a:pt x="11903715" y="858520"/>
                    <a:pt x="11903715" y="552450"/>
                  </a:cubicBezTo>
                  <a:cubicBezTo>
                    <a:pt x="11903715" y="247650"/>
                    <a:pt x="11656065" y="0"/>
                    <a:pt x="11351265" y="0"/>
                  </a:cubicBezTo>
                  <a:close/>
                </a:path>
              </a:pathLst>
            </a:custGeom>
            <a:solidFill>
              <a:srgbClr val="FFFF87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6802943" y="6062174"/>
            <a:ext cx="10905574" cy="1062108"/>
            <a:chOff x="0" y="0"/>
            <a:chExt cx="11836096" cy="110617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836096" cy="1107440"/>
            </a:xfrm>
            <a:custGeom>
              <a:avLst/>
              <a:gdLst/>
              <a:ahLst/>
              <a:cxnLst/>
              <a:rect r="r" b="b" t="t" l="l"/>
              <a:pathLst>
                <a:path h="1107440" w="11836096">
                  <a:moveTo>
                    <a:pt x="0" y="553720"/>
                  </a:moveTo>
                  <a:cubicBezTo>
                    <a:pt x="0" y="859790"/>
                    <a:pt x="247650" y="1107440"/>
                    <a:pt x="553720" y="1107440"/>
                  </a:cubicBezTo>
                  <a:lnTo>
                    <a:pt x="876300" y="1107440"/>
                  </a:lnTo>
                  <a:lnTo>
                    <a:pt x="876300" y="0"/>
                  </a:ln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lose/>
                  <a:moveTo>
                    <a:pt x="11283646" y="0"/>
                  </a:moveTo>
                  <a:lnTo>
                    <a:pt x="922020" y="0"/>
                  </a:lnTo>
                  <a:lnTo>
                    <a:pt x="922020" y="1106170"/>
                  </a:lnTo>
                  <a:lnTo>
                    <a:pt x="11282376" y="1106170"/>
                  </a:lnTo>
                  <a:cubicBezTo>
                    <a:pt x="11588446" y="1106170"/>
                    <a:pt x="11836096" y="858520"/>
                    <a:pt x="11836096" y="552450"/>
                  </a:cubicBezTo>
                  <a:cubicBezTo>
                    <a:pt x="11836096" y="247650"/>
                    <a:pt x="11588446" y="0"/>
                    <a:pt x="11283646" y="0"/>
                  </a:cubicBezTo>
                  <a:close/>
                </a:path>
              </a:pathLst>
            </a:custGeom>
            <a:solidFill>
              <a:srgbClr val="FFFF87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6774759" y="6797957"/>
            <a:ext cx="10897657" cy="1062108"/>
            <a:chOff x="0" y="0"/>
            <a:chExt cx="11827504" cy="110617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1827504" cy="1107440"/>
            </a:xfrm>
            <a:custGeom>
              <a:avLst/>
              <a:gdLst/>
              <a:ahLst/>
              <a:cxnLst/>
              <a:rect r="r" b="b" t="t" l="l"/>
              <a:pathLst>
                <a:path h="1107440" w="11827504">
                  <a:moveTo>
                    <a:pt x="0" y="553720"/>
                  </a:moveTo>
                  <a:cubicBezTo>
                    <a:pt x="0" y="859790"/>
                    <a:pt x="247650" y="1107440"/>
                    <a:pt x="553720" y="1107440"/>
                  </a:cubicBezTo>
                  <a:lnTo>
                    <a:pt x="876300" y="1107440"/>
                  </a:lnTo>
                  <a:lnTo>
                    <a:pt x="876300" y="0"/>
                  </a:ln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lose/>
                  <a:moveTo>
                    <a:pt x="11275054" y="0"/>
                  </a:moveTo>
                  <a:lnTo>
                    <a:pt x="922020" y="0"/>
                  </a:lnTo>
                  <a:lnTo>
                    <a:pt x="922020" y="1106170"/>
                  </a:lnTo>
                  <a:lnTo>
                    <a:pt x="11273783" y="1106170"/>
                  </a:lnTo>
                  <a:cubicBezTo>
                    <a:pt x="11579854" y="1106170"/>
                    <a:pt x="11827504" y="858520"/>
                    <a:pt x="11827504" y="552450"/>
                  </a:cubicBezTo>
                  <a:cubicBezTo>
                    <a:pt x="11827504" y="247650"/>
                    <a:pt x="11579854" y="0"/>
                    <a:pt x="11275054" y="0"/>
                  </a:cubicBezTo>
                  <a:close/>
                </a:path>
              </a:pathLst>
            </a:custGeom>
            <a:solidFill>
              <a:srgbClr val="FFFF87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-4017068" y="0"/>
            <a:ext cx="8428232" cy="10287000"/>
            <a:chOff x="0" y="0"/>
            <a:chExt cx="720523" cy="87942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720523" cy="879427"/>
            </a:xfrm>
            <a:custGeom>
              <a:avLst/>
              <a:gdLst/>
              <a:ahLst/>
              <a:cxnLst/>
              <a:rect r="r" b="b" t="t" l="l"/>
              <a:pathLst>
                <a:path h="879427" w="720523">
                  <a:moveTo>
                    <a:pt x="360261" y="0"/>
                  </a:moveTo>
                  <a:cubicBezTo>
                    <a:pt x="161294" y="0"/>
                    <a:pt x="0" y="196866"/>
                    <a:pt x="0" y="439714"/>
                  </a:cubicBezTo>
                  <a:cubicBezTo>
                    <a:pt x="0" y="682561"/>
                    <a:pt x="161294" y="879427"/>
                    <a:pt x="360261" y="879427"/>
                  </a:cubicBezTo>
                  <a:cubicBezTo>
                    <a:pt x="559228" y="879427"/>
                    <a:pt x="720523" y="682561"/>
                    <a:pt x="720523" y="439714"/>
                  </a:cubicBezTo>
                  <a:cubicBezTo>
                    <a:pt x="720523" y="196866"/>
                    <a:pt x="559228" y="0"/>
                    <a:pt x="360261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67549" y="-3279"/>
              <a:ext cx="585425" cy="8002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80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0" y="5351983"/>
            <a:ext cx="4214116" cy="12729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03"/>
              </a:lnSpc>
            </a:pPr>
            <a:r>
              <a:rPr lang="en-US" sz="3645">
                <a:solidFill>
                  <a:srgbClr val="281C22"/>
                </a:solidFill>
                <a:latin typeface="Libre Franklin Heavy"/>
              </a:rPr>
              <a:t>ELEGIR BACHILLERATO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36986" y="2075078"/>
            <a:ext cx="3110670" cy="3284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931"/>
              </a:lnSpc>
            </a:pPr>
            <a:r>
              <a:rPr lang="en-US" sz="19237">
                <a:solidFill>
                  <a:srgbClr val="281C22"/>
                </a:solidFill>
                <a:latin typeface="Libre Franklin Heavy"/>
              </a:rPr>
              <a:t>3</a:t>
            </a:r>
          </a:p>
        </p:txBody>
      </p:sp>
      <p:sp>
        <p:nvSpPr>
          <p:cNvPr name="AutoShape 18" id="18"/>
          <p:cNvSpPr/>
          <p:nvPr/>
        </p:nvSpPr>
        <p:spPr>
          <a:xfrm rot="-1178101">
            <a:off x="4095427" y="1964689"/>
            <a:ext cx="1906573" cy="0"/>
          </a:xfrm>
          <a:prstGeom prst="line">
            <a:avLst/>
          </a:prstGeom>
          <a:ln cap="rnd" w="47625">
            <a:solidFill>
              <a:srgbClr val="FFDE59"/>
            </a:solidFill>
            <a:prstDash val="sysDot"/>
            <a:headEnd type="oval" len="lg" w="lg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 rot="-462740">
            <a:off x="4483896" y="3516624"/>
            <a:ext cx="2301271" cy="0"/>
          </a:xfrm>
          <a:prstGeom prst="line">
            <a:avLst/>
          </a:prstGeom>
          <a:ln cap="rnd" w="47625">
            <a:solidFill>
              <a:srgbClr val="FFDE59"/>
            </a:solidFill>
            <a:prstDash val="sysDot"/>
            <a:headEnd type="oval" len="lg" w="lg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 rot="46431">
            <a:off x="4494164" y="5060359"/>
            <a:ext cx="3062557" cy="0"/>
          </a:xfrm>
          <a:prstGeom prst="line">
            <a:avLst/>
          </a:prstGeom>
          <a:ln cap="rnd" w="47625">
            <a:solidFill>
              <a:srgbClr val="FFDE59"/>
            </a:solidFill>
            <a:prstDash val="sysDot"/>
            <a:headEnd type="oval" len="lg" w="lg"/>
            <a:tailEnd type="none" len="sm" w="sm"/>
          </a:ln>
        </p:spPr>
      </p:sp>
      <p:sp>
        <p:nvSpPr>
          <p:cNvPr name="AutoShape 21" id="21"/>
          <p:cNvSpPr/>
          <p:nvPr/>
        </p:nvSpPr>
        <p:spPr>
          <a:xfrm rot="684400">
            <a:off x="4468101" y="6569501"/>
            <a:ext cx="2329666" cy="0"/>
          </a:xfrm>
          <a:prstGeom prst="line">
            <a:avLst/>
          </a:prstGeom>
          <a:ln cap="rnd" w="47625">
            <a:solidFill>
              <a:srgbClr val="FFDE59"/>
            </a:solidFill>
            <a:prstDash val="sysDot"/>
            <a:headEnd type="oval" len="lg" w="lg"/>
            <a:tailEnd type="none" len="sm" w="sm"/>
          </a:ln>
        </p:spPr>
      </p:sp>
      <p:sp>
        <p:nvSpPr>
          <p:cNvPr name="AutoShape 22" id="22"/>
          <p:cNvSpPr/>
          <p:nvPr/>
        </p:nvSpPr>
        <p:spPr>
          <a:xfrm rot="1342050">
            <a:off x="3966871" y="8127296"/>
            <a:ext cx="2057083" cy="0"/>
          </a:xfrm>
          <a:prstGeom prst="line">
            <a:avLst/>
          </a:prstGeom>
          <a:ln cap="rnd" w="47625">
            <a:solidFill>
              <a:srgbClr val="FFDE59"/>
            </a:solidFill>
            <a:prstDash val="sysDot"/>
            <a:headEnd type="oval" len="lg" w="lg"/>
            <a:tailEnd type="none" len="sm" w="sm"/>
          </a:ln>
        </p:spPr>
      </p:sp>
      <p:sp>
        <p:nvSpPr>
          <p:cNvPr name="TextBox 23" id="23"/>
          <p:cNvSpPr txBox="true"/>
          <p:nvPr/>
        </p:nvSpPr>
        <p:spPr>
          <a:xfrm rot="0">
            <a:off x="6367313" y="1312353"/>
            <a:ext cx="618509" cy="655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62"/>
              </a:lnSpc>
            </a:pPr>
            <a:r>
              <a:rPr lang="en-US" sz="3830">
                <a:solidFill>
                  <a:srgbClr val="281C22"/>
                </a:solidFill>
                <a:latin typeface="Open Sans Light"/>
              </a:rPr>
              <a:t>1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327944" y="1280051"/>
            <a:ext cx="7181484" cy="655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62"/>
              </a:lnSpc>
            </a:pPr>
            <a:r>
              <a:rPr lang="en-US" sz="3830">
                <a:solidFill>
                  <a:srgbClr val="281C22"/>
                </a:solidFill>
                <a:latin typeface="Open Sans Light"/>
              </a:rPr>
              <a:t>Si quiere una formación teórica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168230" y="3063265"/>
            <a:ext cx="618509" cy="655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62"/>
              </a:lnSpc>
            </a:pPr>
            <a:r>
              <a:rPr lang="en-US" sz="3830">
                <a:solidFill>
                  <a:srgbClr val="281C22"/>
                </a:solidFill>
                <a:latin typeface="Open Sans Light"/>
              </a:rPr>
              <a:t>2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969148" y="3013740"/>
            <a:ext cx="9290152" cy="655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62"/>
              </a:lnSpc>
            </a:pPr>
            <a:r>
              <a:rPr lang="en-US" sz="3830">
                <a:solidFill>
                  <a:srgbClr val="281C22"/>
                </a:solidFill>
                <a:latin typeface="Open Sans Light"/>
              </a:rPr>
              <a:t>Si quiere realizar estudios universitarios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350639" y="4783850"/>
            <a:ext cx="618509" cy="655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62"/>
              </a:lnSpc>
            </a:pPr>
            <a:r>
              <a:rPr lang="en-US" sz="3830">
                <a:solidFill>
                  <a:srgbClr val="281C22"/>
                </a:solidFill>
                <a:latin typeface="Open Sans Light"/>
              </a:rPr>
              <a:t>3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8245373" y="4783850"/>
            <a:ext cx="10112910" cy="655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62"/>
              </a:lnSpc>
            </a:pPr>
            <a:r>
              <a:rPr lang="en-US" sz="3830">
                <a:solidFill>
                  <a:srgbClr val="281C22"/>
                </a:solidFill>
                <a:latin typeface="Open Sans Light"/>
              </a:rPr>
              <a:t>Si desea una formación profesional superior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6973335" y="6624880"/>
            <a:ext cx="618509" cy="655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62"/>
              </a:lnSpc>
            </a:pPr>
            <a:r>
              <a:rPr lang="en-US" sz="3830">
                <a:solidFill>
                  <a:srgbClr val="281C22"/>
                </a:solidFill>
                <a:latin typeface="Open Sans Light"/>
              </a:rPr>
              <a:t>4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860640" y="6286742"/>
            <a:ext cx="9811776" cy="1331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62"/>
              </a:lnSpc>
            </a:pPr>
            <a:r>
              <a:rPr lang="en-US" sz="3830">
                <a:solidFill>
                  <a:srgbClr val="281C22"/>
                </a:solidFill>
                <a:latin typeface="Open Sans Light"/>
              </a:rPr>
              <a:t>Si se plantea profesiones como policía local o nacional, militar, guarda forestal, bombero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6051352" y="8370519"/>
            <a:ext cx="9606420" cy="1062108"/>
            <a:chOff x="0" y="0"/>
            <a:chExt cx="10426091" cy="110617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0426092" cy="1107440"/>
            </a:xfrm>
            <a:custGeom>
              <a:avLst/>
              <a:gdLst/>
              <a:ahLst/>
              <a:cxnLst/>
              <a:rect r="r" b="b" t="t" l="l"/>
              <a:pathLst>
                <a:path h="1107440" w="10426092">
                  <a:moveTo>
                    <a:pt x="0" y="553720"/>
                  </a:moveTo>
                  <a:cubicBezTo>
                    <a:pt x="0" y="859790"/>
                    <a:pt x="247650" y="1107440"/>
                    <a:pt x="553720" y="1107440"/>
                  </a:cubicBezTo>
                  <a:lnTo>
                    <a:pt x="876300" y="1107440"/>
                  </a:lnTo>
                  <a:lnTo>
                    <a:pt x="876300" y="0"/>
                  </a:ln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lose/>
                  <a:moveTo>
                    <a:pt x="9873642" y="0"/>
                  </a:moveTo>
                  <a:lnTo>
                    <a:pt x="922020" y="0"/>
                  </a:lnTo>
                  <a:lnTo>
                    <a:pt x="922020" y="1106170"/>
                  </a:lnTo>
                  <a:lnTo>
                    <a:pt x="9872371" y="1106170"/>
                  </a:lnTo>
                  <a:cubicBezTo>
                    <a:pt x="10178442" y="1106170"/>
                    <a:pt x="10426092" y="858520"/>
                    <a:pt x="10426092" y="552450"/>
                  </a:cubicBezTo>
                  <a:cubicBezTo>
                    <a:pt x="10426092" y="247650"/>
                    <a:pt x="10178442" y="0"/>
                    <a:pt x="9873642" y="0"/>
                  </a:cubicBezTo>
                  <a:close/>
                </a:path>
              </a:pathLst>
            </a:custGeom>
            <a:solidFill>
              <a:srgbClr val="FFFF87"/>
            </a:solidFill>
          </p:spPr>
        </p:sp>
      </p:grpSp>
      <p:sp>
        <p:nvSpPr>
          <p:cNvPr name="TextBox 33" id="33"/>
          <p:cNvSpPr txBox="true"/>
          <p:nvPr/>
        </p:nvSpPr>
        <p:spPr>
          <a:xfrm rot="0">
            <a:off x="6985821" y="8535882"/>
            <a:ext cx="8512833" cy="655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62"/>
              </a:lnSpc>
            </a:pPr>
            <a:r>
              <a:rPr lang="en-US" sz="3830">
                <a:solidFill>
                  <a:srgbClr val="281C22"/>
                </a:solidFill>
                <a:latin typeface="Open Sans Light"/>
              </a:rPr>
              <a:t>Autonococimiento: experiencia en ESO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6206873" y="8535882"/>
            <a:ext cx="618509" cy="655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62"/>
              </a:lnSpc>
            </a:pPr>
            <a:r>
              <a:rPr lang="en-US" sz="3830">
                <a:solidFill>
                  <a:srgbClr val="281C22"/>
                </a:solidFill>
                <a:latin typeface="Open Sans Light"/>
              </a:rPr>
              <a:t>5</a:t>
            </a:r>
          </a:p>
        </p:txBody>
      </p:sp>
      <p:sp>
        <p:nvSpPr>
          <p:cNvPr name="Freeform 35" id="35"/>
          <p:cNvSpPr/>
          <p:nvPr/>
        </p:nvSpPr>
        <p:spPr>
          <a:xfrm flipH="false" flipV="false" rot="0">
            <a:off x="15498654" y="7796642"/>
            <a:ext cx="2209863" cy="2209863"/>
          </a:xfrm>
          <a:custGeom>
            <a:avLst/>
            <a:gdLst/>
            <a:ahLst/>
            <a:cxnLst/>
            <a:rect r="r" b="b" t="t" l="l"/>
            <a:pathLst>
              <a:path h="2209863" w="2209863">
                <a:moveTo>
                  <a:pt x="0" y="0"/>
                </a:moveTo>
                <a:lnTo>
                  <a:pt x="2209864" y="0"/>
                </a:lnTo>
                <a:lnTo>
                  <a:pt x="2209864" y="2209863"/>
                </a:lnTo>
                <a:lnTo>
                  <a:pt x="0" y="22098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CE1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86011" y="1548362"/>
            <a:ext cx="2506749" cy="2553171"/>
          </a:xfrm>
          <a:custGeom>
            <a:avLst/>
            <a:gdLst/>
            <a:ahLst/>
            <a:cxnLst/>
            <a:rect r="r" b="b" t="t" l="l"/>
            <a:pathLst>
              <a:path h="2553171" w="2506749">
                <a:moveTo>
                  <a:pt x="0" y="0"/>
                </a:moveTo>
                <a:lnTo>
                  <a:pt x="2506749" y="0"/>
                </a:lnTo>
                <a:lnTo>
                  <a:pt x="2506749" y="2553170"/>
                </a:lnTo>
                <a:lnTo>
                  <a:pt x="0" y="25531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7793597" y="3086100"/>
            <a:ext cx="2700805" cy="4114800"/>
          </a:xfrm>
          <a:custGeom>
            <a:avLst/>
            <a:gdLst/>
            <a:ahLst/>
            <a:cxnLst/>
            <a:rect r="r" b="b" t="t" l="l"/>
            <a:pathLst>
              <a:path h="4114800" w="2700805">
                <a:moveTo>
                  <a:pt x="0" y="0"/>
                </a:moveTo>
                <a:lnTo>
                  <a:pt x="2700806" y="0"/>
                </a:lnTo>
                <a:lnTo>
                  <a:pt x="27008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381028" y="5381076"/>
            <a:ext cx="2100206" cy="2225652"/>
          </a:xfrm>
          <a:custGeom>
            <a:avLst/>
            <a:gdLst/>
            <a:ahLst/>
            <a:cxnLst/>
            <a:rect r="r" b="b" t="t" l="l"/>
            <a:pathLst>
              <a:path h="2225652" w="2100206">
                <a:moveTo>
                  <a:pt x="0" y="0"/>
                </a:moveTo>
                <a:lnTo>
                  <a:pt x="2100207" y="0"/>
                </a:lnTo>
                <a:lnTo>
                  <a:pt x="2100207" y="2225653"/>
                </a:lnTo>
                <a:lnTo>
                  <a:pt x="0" y="22256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0194778">
            <a:off x="4571433" y="2988706"/>
            <a:ext cx="2100206" cy="2225652"/>
          </a:xfrm>
          <a:custGeom>
            <a:avLst/>
            <a:gdLst/>
            <a:ahLst/>
            <a:cxnLst/>
            <a:rect r="r" b="b" t="t" l="l"/>
            <a:pathLst>
              <a:path h="2225652" w="2100206">
                <a:moveTo>
                  <a:pt x="0" y="0"/>
                </a:moveTo>
                <a:lnTo>
                  <a:pt x="2100206" y="0"/>
                </a:lnTo>
                <a:lnTo>
                  <a:pt x="2100206" y="2225652"/>
                </a:lnTo>
                <a:lnTo>
                  <a:pt x="0" y="22256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8549885" y="8970776"/>
            <a:ext cx="9525307" cy="1316224"/>
          </a:xfrm>
          <a:custGeom>
            <a:avLst/>
            <a:gdLst/>
            <a:ahLst/>
            <a:cxnLst/>
            <a:rect r="r" b="b" t="t" l="l"/>
            <a:pathLst>
              <a:path h="1316224" w="9525307">
                <a:moveTo>
                  <a:pt x="0" y="0"/>
                </a:moveTo>
                <a:lnTo>
                  <a:pt x="9525307" y="0"/>
                </a:lnTo>
                <a:lnTo>
                  <a:pt x="9525307" y="1316224"/>
                </a:lnTo>
                <a:lnTo>
                  <a:pt x="0" y="13162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718011" y="6705129"/>
            <a:ext cx="2506749" cy="2553171"/>
          </a:xfrm>
          <a:custGeom>
            <a:avLst/>
            <a:gdLst/>
            <a:ahLst/>
            <a:cxnLst/>
            <a:rect r="r" b="b" t="t" l="l"/>
            <a:pathLst>
              <a:path h="2553171" w="2506749">
                <a:moveTo>
                  <a:pt x="0" y="0"/>
                </a:moveTo>
                <a:lnTo>
                  <a:pt x="2506749" y="0"/>
                </a:lnTo>
                <a:lnTo>
                  <a:pt x="2506749" y="2553171"/>
                </a:lnTo>
                <a:lnTo>
                  <a:pt x="0" y="25531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>
            <a:hlinkClick r:id="rId12" tooltip="https://classroom.google.com/c/NjY4MDcwNzA0OTk4"/>
          </p:cNvPr>
          <p:cNvSpPr/>
          <p:nvPr/>
        </p:nvSpPr>
        <p:spPr>
          <a:xfrm flipH="false" flipV="false" rot="0">
            <a:off x="13550663" y="1770716"/>
            <a:ext cx="2506749" cy="2553171"/>
          </a:xfrm>
          <a:custGeom>
            <a:avLst/>
            <a:gdLst/>
            <a:ahLst/>
            <a:cxnLst/>
            <a:rect r="r" b="b" t="t" l="l"/>
            <a:pathLst>
              <a:path h="2553171" w="2506749">
                <a:moveTo>
                  <a:pt x="0" y="0"/>
                </a:moveTo>
                <a:lnTo>
                  <a:pt x="2506749" y="0"/>
                </a:lnTo>
                <a:lnTo>
                  <a:pt x="2506749" y="2553171"/>
                </a:lnTo>
                <a:lnTo>
                  <a:pt x="0" y="25531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255904" y="6705129"/>
            <a:ext cx="2506749" cy="2553171"/>
          </a:xfrm>
          <a:custGeom>
            <a:avLst/>
            <a:gdLst/>
            <a:ahLst/>
            <a:cxnLst/>
            <a:rect r="r" b="b" t="t" l="l"/>
            <a:pathLst>
              <a:path h="2553171" w="2506749">
                <a:moveTo>
                  <a:pt x="0" y="0"/>
                </a:moveTo>
                <a:lnTo>
                  <a:pt x="2506749" y="0"/>
                </a:lnTo>
                <a:lnTo>
                  <a:pt x="2506749" y="2553171"/>
                </a:lnTo>
                <a:lnTo>
                  <a:pt x="0" y="25531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201400" y="2824947"/>
            <a:ext cx="2111138" cy="2057400"/>
          </a:xfrm>
          <a:custGeom>
            <a:avLst/>
            <a:gdLst/>
            <a:ahLst/>
            <a:cxnLst/>
            <a:rect r="r" b="b" t="t" l="l"/>
            <a:pathLst>
              <a:path h="2057400" w="2111138">
                <a:moveTo>
                  <a:pt x="0" y="0"/>
                </a:moveTo>
                <a:lnTo>
                  <a:pt x="2111138" y="0"/>
                </a:lnTo>
                <a:lnTo>
                  <a:pt x="211113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559714" y="4503904"/>
            <a:ext cx="3084878" cy="1326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96"/>
              </a:lnSpc>
              <a:spcBef>
                <a:spcPct val="0"/>
              </a:spcBef>
            </a:pPr>
            <a:r>
              <a:rPr lang="en-US" sz="4723" u="sng">
                <a:solidFill>
                  <a:srgbClr val="303031"/>
                </a:solidFill>
                <a:latin typeface="Open Sans Bold Italics"/>
                <a:hlinkClick r:id="rId15" tooltip="https://www.canva.com/design/DAF-5-IpG_A/rk9XW6xpEb1AZLgU_gXbQw/edit"/>
              </a:rPr>
              <a:t>¿CUÁL ELEGIR?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200582" y="1293936"/>
            <a:ext cx="5886836" cy="1749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54"/>
              </a:lnSpc>
            </a:pPr>
            <a:r>
              <a:rPr lang="en-US" sz="5038">
                <a:solidFill>
                  <a:srgbClr val="281C22"/>
                </a:solidFill>
                <a:latin typeface="Libre Franklin Heavy"/>
              </a:rPr>
              <a:t>MODALIDADES BACHILLERATO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86011" y="2374586"/>
            <a:ext cx="2506749" cy="12177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33"/>
              </a:lnSpc>
            </a:pPr>
            <a:r>
              <a:rPr lang="en-US" sz="2939">
                <a:solidFill>
                  <a:srgbClr val="000000"/>
                </a:solidFill>
                <a:latin typeface="Open Sans"/>
              </a:rPr>
              <a:t>Ciencias y Tecnología</a:t>
            </a:r>
          </a:p>
          <a:p>
            <a:pPr algn="ctr" marL="0" indent="0" lvl="0">
              <a:lnSpc>
                <a:spcPts val="3123"/>
              </a:lnSpc>
              <a:spcBef>
                <a:spcPct val="0"/>
              </a:spcBef>
            </a:pPr>
          </a:p>
        </p:txBody>
      </p:sp>
      <p:sp>
        <p:nvSpPr>
          <p:cNvPr name="Freeform 14" id="14"/>
          <p:cNvSpPr/>
          <p:nvPr/>
        </p:nvSpPr>
        <p:spPr>
          <a:xfrm flipH="false" flipV="false" rot="-9407270">
            <a:off x="4571766" y="5317773"/>
            <a:ext cx="2111138" cy="2057400"/>
          </a:xfrm>
          <a:custGeom>
            <a:avLst/>
            <a:gdLst/>
            <a:ahLst/>
            <a:cxnLst/>
            <a:rect r="r" b="b" t="t" l="l"/>
            <a:pathLst>
              <a:path h="2057400" w="2111138">
                <a:moveTo>
                  <a:pt x="0" y="0"/>
                </a:moveTo>
                <a:lnTo>
                  <a:pt x="2111138" y="0"/>
                </a:lnTo>
                <a:lnTo>
                  <a:pt x="211113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3550663" y="2479641"/>
            <a:ext cx="2506749" cy="1237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33"/>
              </a:lnSpc>
              <a:spcBef>
                <a:spcPct val="0"/>
              </a:spcBef>
            </a:pPr>
            <a:r>
              <a:rPr lang="en-US" sz="2939">
                <a:solidFill>
                  <a:srgbClr val="000000"/>
                </a:solidFill>
                <a:latin typeface="Open Sans"/>
              </a:rPr>
              <a:t>Humanidades y Ciencias Sociales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255904" y="7635304"/>
            <a:ext cx="2506749" cy="1237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33"/>
              </a:lnSpc>
              <a:spcBef>
                <a:spcPct val="0"/>
              </a:spcBef>
            </a:pPr>
            <a:r>
              <a:rPr lang="en-US" sz="2939">
                <a:solidFill>
                  <a:srgbClr val="000000"/>
                </a:solidFill>
                <a:latin typeface="Open Sans"/>
              </a:rPr>
              <a:t>Artes: música y artes escénicas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718011" y="7786837"/>
            <a:ext cx="2506749" cy="418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33"/>
              </a:lnSpc>
              <a:spcBef>
                <a:spcPct val="0"/>
              </a:spcBef>
            </a:pPr>
            <a:r>
              <a:rPr lang="en-US" sz="2939" u="sng">
                <a:solidFill>
                  <a:srgbClr val="000000"/>
                </a:solidFill>
                <a:latin typeface="Open Sans"/>
                <a:hlinkClick r:id="rId16" tooltip="https://educa.aragon.es/buscador-de-centros#/search"/>
              </a:rPr>
              <a:t>General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CE1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306181" y="-4346394"/>
            <a:ext cx="7664528" cy="7664528"/>
          </a:xfrm>
          <a:custGeom>
            <a:avLst/>
            <a:gdLst/>
            <a:ahLst/>
            <a:cxnLst/>
            <a:rect r="r" b="b" t="t" l="l"/>
            <a:pathLst>
              <a:path h="7664528" w="7664528">
                <a:moveTo>
                  <a:pt x="0" y="0"/>
                </a:moveTo>
                <a:lnTo>
                  <a:pt x="7664528" y="0"/>
                </a:lnTo>
                <a:lnTo>
                  <a:pt x="7664528" y="7664528"/>
                </a:lnTo>
                <a:lnTo>
                  <a:pt x="0" y="76645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965603" y="3926325"/>
            <a:ext cx="4184460" cy="3925784"/>
          </a:xfrm>
          <a:custGeom>
            <a:avLst/>
            <a:gdLst/>
            <a:ahLst/>
            <a:cxnLst/>
            <a:rect r="r" b="b" t="t" l="l"/>
            <a:pathLst>
              <a:path h="3925784" w="4184460">
                <a:moveTo>
                  <a:pt x="0" y="0"/>
                </a:moveTo>
                <a:lnTo>
                  <a:pt x="4184460" y="0"/>
                </a:lnTo>
                <a:lnTo>
                  <a:pt x="4184460" y="3925784"/>
                </a:lnTo>
                <a:lnTo>
                  <a:pt x="0" y="39257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050800" y="3926325"/>
            <a:ext cx="4184460" cy="3925784"/>
          </a:xfrm>
          <a:custGeom>
            <a:avLst/>
            <a:gdLst/>
            <a:ahLst/>
            <a:cxnLst/>
            <a:rect r="r" b="b" t="t" l="l"/>
            <a:pathLst>
              <a:path h="3925784" w="4184460">
                <a:moveTo>
                  <a:pt x="0" y="0"/>
                </a:moveTo>
                <a:lnTo>
                  <a:pt x="4184460" y="0"/>
                </a:lnTo>
                <a:lnTo>
                  <a:pt x="4184460" y="3925784"/>
                </a:lnTo>
                <a:lnTo>
                  <a:pt x="0" y="39257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959502" y="7278507"/>
            <a:ext cx="5093445" cy="5093445"/>
          </a:xfrm>
          <a:custGeom>
            <a:avLst/>
            <a:gdLst/>
            <a:ahLst/>
            <a:cxnLst/>
            <a:rect r="r" b="b" t="t" l="l"/>
            <a:pathLst>
              <a:path h="5093445" w="5093445">
                <a:moveTo>
                  <a:pt x="0" y="0"/>
                </a:moveTo>
                <a:lnTo>
                  <a:pt x="5093445" y="0"/>
                </a:lnTo>
                <a:lnTo>
                  <a:pt x="5093445" y="5093444"/>
                </a:lnTo>
                <a:lnTo>
                  <a:pt x="0" y="50934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222863" y="1028700"/>
            <a:ext cx="4036437" cy="8706042"/>
          </a:xfrm>
          <a:custGeom>
            <a:avLst/>
            <a:gdLst/>
            <a:ahLst/>
            <a:cxnLst/>
            <a:rect r="r" b="b" t="t" l="l"/>
            <a:pathLst>
              <a:path h="8706042" w="4036437">
                <a:moveTo>
                  <a:pt x="0" y="0"/>
                </a:moveTo>
                <a:lnTo>
                  <a:pt x="4036437" y="0"/>
                </a:lnTo>
                <a:lnTo>
                  <a:pt x="4036437" y="8706042"/>
                </a:lnTo>
                <a:lnTo>
                  <a:pt x="0" y="87060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137937" y="3926325"/>
            <a:ext cx="4184460" cy="3925784"/>
          </a:xfrm>
          <a:custGeom>
            <a:avLst/>
            <a:gdLst/>
            <a:ahLst/>
            <a:cxnLst/>
            <a:rect r="r" b="b" t="t" l="l"/>
            <a:pathLst>
              <a:path h="3925784" w="4184460">
                <a:moveTo>
                  <a:pt x="0" y="0"/>
                </a:moveTo>
                <a:lnTo>
                  <a:pt x="4184460" y="0"/>
                </a:lnTo>
                <a:lnTo>
                  <a:pt x="4184460" y="3925784"/>
                </a:lnTo>
                <a:lnTo>
                  <a:pt x="0" y="39257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8" id="8"/>
          <p:cNvSpPr/>
          <p:nvPr/>
        </p:nvSpPr>
        <p:spPr>
          <a:xfrm rot="0">
            <a:off x="-487676" y="9644254"/>
            <a:ext cx="13275478" cy="0"/>
          </a:xfrm>
          <a:prstGeom prst="line">
            <a:avLst/>
          </a:prstGeom>
          <a:ln cap="flat" w="180975">
            <a:solidFill>
              <a:srgbClr val="FFDE5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9" id="9"/>
          <p:cNvSpPr txBox="true"/>
          <p:nvPr/>
        </p:nvSpPr>
        <p:spPr>
          <a:xfrm rot="0">
            <a:off x="2926663" y="1768402"/>
            <a:ext cx="12434674" cy="1268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06"/>
              </a:lnSpc>
            </a:pPr>
            <a:r>
              <a:rPr lang="en-US" sz="7432">
                <a:solidFill>
                  <a:srgbClr val="281C22"/>
                </a:solidFill>
                <a:latin typeface="Libre Franklin Heavy"/>
              </a:rPr>
              <a:t>A TENER EN CUENTA...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389685" y="4967720"/>
            <a:ext cx="2968662" cy="2156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10"/>
              </a:lnSpc>
            </a:pPr>
            <a:r>
              <a:rPr lang="en-US" sz="2078">
                <a:solidFill>
                  <a:srgbClr val="281C22"/>
                </a:solidFill>
                <a:latin typeface="Open Sans Light"/>
              </a:rPr>
              <a:t>La nota máxima de acceso a la universidad es 14.</a:t>
            </a:r>
          </a:p>
          <a:p>
            <a:pPr>
              <a:lnSpc>
                <a:spcPts val="2910"/>
              </a:lnSpc>
            </a:pPr>
            <a:r>
              <a:rPr lang="en-US" sz="2078">
                <a:solidFill>
                  <a:srgbClr val="281C22"/>
                </a:solidFill>
                <a:latin typeface="Open Sans Light"/>
              </a:rPr>
              <a:t>Bachillerato (60%) y Fase general EBAU (40%) =10</a:t>
            </a:r>
          </a:p>
          <a:p>
            <a:pPr>
              <a:lnSpc>
                <a:spcPts val="2910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2389685" y="4175025"/>
            <a:ext cx="3289515" cy="700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89"/>
              </a:lnSpc>
            </a:pPr>
            <a:r>
              <a:rPr lang="en-US" sz="2064" u="sng">
                <a:solidFill>
                  <a:srgbClr val="281C22"/>
                </a:solidFill>
                <a:latin typeface="Open Sans Bold"/>
                <a:hlinkClick r:id="rId8" tooltip="https://academico.unizar.es/sites/academico/files/archivos/acceso/norma/anexo1_ponder2425.def_.pdf"/>
              </a:rPr>
              <a:t>PARÁMETROS PONDERACIÓN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530806" y="4967720"/>
            <a:ext cx="2968662" cy="2156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10"/>
              </a:lnSpc>
            </a:pPr>
            <a:r>
              <a:rPr lang="en-US" sz="2078">
                <a:solidFill>
                  <a:srgbClr val="281C22"/>
                </a:solidFill>
                <a:latin typeface="Open Sans Light"/>
              </a:rPr>
              <a:t>Aunque las notas de corte varían de un curso a otro, sí que nos dan una pista de qué titulaciones son más solicitadas.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530806" y="4338948"/>
            <a:ext cx="2570126" cy="338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89"/>
              </a:lnSpc>
            </a:pPr>
            <a:r>
              <a:rPr lang="en-US" sz="2064" u="sng">
                <a:solidFill>
                  <a:srgbClr val="281C22"/>
                </a:solidFill>
                <a:latin typeface="Open Sans Bold"/>
                <a:hlinkClick r:id="rId9" tooltip="https://academico.unizar.es/acceso-admision-grado/corte"/>
              </a:rPr>
              <a:t>NOTAS DE CORTE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602225" y="4986770"/>
            <a:ext cx="3559212" cy="1795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48843" indent="-224422" lvl="1">
              <a:lnSpc>
                <a:spcPts val="2910"/>
              </a:lnSpc>
              <a:buAutoNum type="arabicPeriod" startAt="1"/>
            </a:pPr>
            <a:r>
              <a:rPr lang="en-US" sz="2078">
                <a:solidFill>
                  <a:srgbClr val="281C22"/>
                </a:solidFill>
                <a:latin typeface="Open Sans Light"/>
              </a:rPr>
              <a:t>Modalidad de bachillerato y materia vinculada.</a:t>
            </a:r>
          </a:p>
          <a:p>
            <a:pPr marL="448843" indent="-224422" lvl="1">
              <a:lnSpc>
                <a:spcPts val="2910"/>
              </a:lnSpc>
              <a:buAutoNum type="arabicPeriod" startAt="1"/>
            </a:pPr>
            <a:r>
              <a:rPr lang="en-US" sz="2078">
                <a:solidFill>
                  <a:srgbClr val="281C22"/>
                </a:solidFill>
                <a:latin typeface="Open Sans Light"/>
              </a:rPr>
              <a:t>Nota media expediente académico bachillerato.</a:t>
            </a:r>
          </a:p>
          <a:p>
            <a:pPr marL="448843" indent="-224422" lvl="1">
              <a:lnSpc>
                <a:spcPts val="2910"/>
              </a:lnSpc>
              <a:buAutoNum type="arabicPeriod" startAt="1"/>
            </a:pPr>
            <a:r>
              <a:rPr lang="en-US" sz="2078">
                <a:solidFill>
                  <a:srgbClr val="281C22"/>
                </a:solidFill>
                <a:latin typeface="Open Sans Light"/>
              </a:rPr>
              <a:t>Nota materia vinculada.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602225" y="4357998"/>
            <a:ext cx="2968662" cy="338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89"/>
              </a:lnSpc>
            </a:pPr>
            <a:r>
              <a:rPr lang="en-US" sz="2064" u="sng">
                <a:solidFill>
                  <a:srgbClr val="281C22"/>
                </a:solidFill>
                <a:latin typeface="Open Sans Bold"/>
                <a:hlinkClick r:id="rId10" tooltip="https://educa.aragon.es/documents/20126/430824/TABLA+B%29+ANEXO+II+Materias+vinculadas+BachCFGS.pdf/c398186a-332c-8e4b-1b1f-bc68f3f954f3?t=1573120755591"/>
              </a:rPr>
              <a:t>FP GRADO SUPERIOR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206873" y="1137117"/>
            <a:ext cx="8622709" cy="1062108"/>
            <a:chOff x="0" y="0"/>
            <a:chExt cx="9358445" cy="110617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358444" cy="1107440"/>
            </a:xfrm>
            <a:custGeom>
              <a:avLst/>
              <a:gdLst/>
              <a:ahLst/>
              <a:cxnLst/>
              <a:rect r="r" b="b" t="t" l="l"/>
              <a:pathLst>
                <a:path h="1107440" w="9358444">
                  <a:moveTo>
                    <a:pt x="0" y="553720"/>
                  </a:moveTo>
                  <a:cubicBezTo>
                    <a:pt x="0" y="859790"/>
                    <a:pt x="247650" y="1107440"/>
                    <a:pt x="553720" y="1107440"/>
                  </a:cubicBezTo>
                  <a:lnTo>
                    <a:pt x="876300" y="1107440"/>
                  </a:lnTo>
                  <a:lnTo>
                    <a:pt x="876300" y="0"/>
                  </a:ln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lose/>
                  <a:moveTo>
                    <a:pt x="8805994" y="0"/>
                  </a:moveTo>
                  <a:lnTo>
                    <a:pt x="922020" y="0"/>
                  </a:lnTo>
                  <a:lnTo>
                    <a:pt x="922020" y="1106170"/>
                  </a:lnTo>
                  <a:lnTo>
                    <a:pt x="8804725" y="1106170"/>
                  </a:lnTo>
                  <a:cubicBezTo>
                    <a:pt x="9110794" y="1106170"/>
                    <a:pt x="9358444" y="858520"/>
                    <a:pt x="9358444" y="552450"/>
                  </a:cubicBezTo>
                  <a:cubicBezTo>
                    <a:pt x="9358444" y="247650"/>
                    <a:pt x="9110794" y="0"/>
                    <a:pt x="8805994" y="0"/>
                  </a:cubicBezTo>
                  <a:close/>
                </a:path>
              </a:pathLst>
            </a:custGeom>
            <a:solidFill>
              <a:srgbClr val="FFFF8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7035064" y="2854967"/>
            <a:ext cx="8622709" cy="1062108"/>
            <a:chOff x="0" y="0"/>
            <a:chExt cx="9358445" cy="110617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358444" cy="1107440"/>
            </a:xfrm>
            <a:custGeom>
              <a:avLst/>
              <a:gdLst/>
              <a:ahLst/>
              <a:cxnLst/>
              <a:rect r="r" b="b" t="t" l="l"/>
              <a:pathLst>
                <a:path h="1107440" w="9358444">
                  <a:moveTo>
                    <a:pt x="0" y="553720"/>
                  </a:moveTo>
                  <a:cubicBezTo>
                    <a:pt x="0" y="859790"/>
                    <a:pt x="247650" y="1107440"/>
                    <a:pt x="553720" y="1107440"/>
                  </a:cubicBezTo>
                  <a:lnTo>
                    <a:pt x="876300" y="1107440"/>
                  </a:lnTo>
                  <a:lnTo>
                    <a:pt x="876300" y="0"/>
                  </a:ln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lose/>
                  <a:moveTo>
                    <a:pt x="8805994" y="0"/>
                  </a:moveTo>
                  <a:lnTo>
                    <a:pt x="922020" y="0"/>
                  </a:lnTo>
                  <a:lnTo>
                    <a:pt x="922020" y="1106170"/>
                  </a:lnTo>
                  <a:lnTo>
                    <a:pt x="8804725" y="1106170"/>
                  </a:lnTo>
                  <a:cubicBezTo>
                    <a:pt x="9110794" y="1106170"/>
                    <a:pt x="9358444" y="858520"/>
                    <a:pt x="9358444" y="552450"/>
                  </a:cubicBezTo>
                  <a:cubicBezTo>
                    <a:pt x="9358444" y="247650"/>
                    <a:pt x="9110794" y="0"/>
                    <a:pt x="8805994" y="0"/>
                  </a:cubicBezTo>
                  <a:close/>
                </a:path>
              </a:pathLst>
            </a:custGeom>
            <a:solidFill>
              <a:srgbClr val="FFFF87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7816886" y="4573799"/>
            <a:ext cx="8622709" cy="1062108"/>
            <a:chOff x="0" y="0"/>
            <a:chExt cx="9358445" cy="110617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358444" cy="1107440"/>
            </a:xfrm>
            <a:custGeom>
              <a:avLst/>
              <a:gdLst/>
              <a:ahLst/>
              <a:cxnLst/>
              <a:rect r="r" b="b" t="t" l="l"/>
              <a:pathLst>
                <a:path h="1107440" w="9358444">
                  <a:moveTo>
                    <a:pt x="0" y="553720"/>
                  </a:moveTo>
                  <a:cubicBezTo>
                    <a:pt x="0" y="859790"/>
                    <a:pt x="247650" y="1107440"/>
                    <a:pt x="553720" y="1107440"/>
                  </a:cubicBezTo>
                  <a:lnTo>
                    <a:pt x="876300" y="1107440"/>
                  </a:lnTo>
                  <a:lnTo>
                    <a:pt x="876300" y="0"/>
                  </a:ln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lose/>
                  <a:moveTo>
                    <a:pt x="8805994" y="0"/>
                  </a:moveTo>
                  <a:lnTo>
                    <a:pt x="922020" y="0"/>
                  </a:lnTo>
                  <a:lnTo>
                    <a:pt x="922020" y="1106170"/>
                  </a:lnTo>
                  <a:lnTo>
                    <a:pt x="8804725" y="1106170"/>
                  </a:lnTo>
                  <a:cubicBezTo>
                    <a:pt x="9110794" y="1106170"/>
                    <a:pt x="9358444" y="858520"/>
                    <a:pt x="9358444" y="552450"/>
                  </a:cubicBezTo>
                  <a:cubicBezTo>
                    <a:pt x="9358444" y="247650"/>
                    <a:pt x="9110794" y="0"/>
                    <a:pt x="8805994" y="0"/>
                  </a:cubicBezTo>
                  <a:close/>
                </a:path>
              </a:pathLst>
            </a:custGeom>
            <a:solidFill>
              <a:srgbClr val="FFFF87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7035064" y="6292630"/>
            <a:ext cx="8622709" cy="1062108"/>
            <a:chOff x="0" y="0"/>
            <a:chExt cx="9358445" cy="110617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9358444" cy="1107440"/>
            </a:xfrm>
            <a:custGeom>
              <a:avLst/>
              <a:gdLst/>
              <a:ahLst/>
              <a:cxnLst/>
              <a:rect r="r" b="b" t="t" l="l"/>
              <a:pathLst>
                <a:path h="1107440" w="9358444">
                  <a:moveTo>
                    <a:pt x="0" y="553720"/>
                  </a:moveTo>
                  <a:cubicBezTo>
                    <a:pt x="0" y="859790"/>
                    <a:pt x="247650" y="1107440"/>
                    <a:pt x="553720" y="1107440"/>
                  </a:cubicBezTo>
                  <a:lnTo>
                    <a:pt x="876300" y="1107440"/>
                  </a:lnTo>
                  <a:lnTo>
                    <a:pt x="876300" y="0"/>
                  </a:ln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lose/>
                  <a:moveTo>
                    <a:pt x="8805994" y="0"/>
                  </a:moveTo>
                  <a:lnTo>
                    <a:pt x="922020" y="0"/>
                  </a:lnTo>
                  <a:lnTo>
                    <a:pt x="922020" y="1106170"/>
                  </a:lnTo>
                  <a:lnTo>
                    <a:pt x="8804725" y="1106170"/>
                  </a:lnTo>
                  <a:cubicBezTo>
                    <a:pt x="9110794" y="1106170"/>
                    <a:pt x="9358444" y="858520"/>
                    <a:pt x="9358444" y="552450"/>
                  </a:cubicBezTo>
                  <a:cubicBezTo>
                    <a:pt x="9358444" y="247650"/>
                    <a:pt x="9110794" y="0"/>
                    <a:pt x="8805994" y="0"/>
                  </a:cubicBezTo>
                  <a:close/>
                </a:path>
              </a:pathLst>
            </a:custGeom>
            <a:solidFill>
              <a:srgbClr val="FFFF87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6206873" y="8011461"/>
            <a:ext cx="8622709" cy="1062108"/>
            <a:chOff x="0" y="0"/>
            <a:chExt cx="9358445" cy="110617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358444" cy="1107440"/>
            </a:xfrm>
            <a:custGeom>
              <a:avLst/>
              <a:gdLst/>
              <a:ahLst/>
              <a:cxnLst/>
              <a:rect r="r" b="b" t="t" l="l"/>
              <a:pathLst>
                <a:path h="1107440" w="9358444">
                  <a:moveTo>
                    <a:pt x="0" y="553720"/>
                  </a:moveTo>
                  <a:cubicBezTo>
                    <a:pt x="0" y="859790"/>
                    <a:pt x="247650" y="1107440"/>
                    <a:pt x="553720" y="1107440"/>
                  </a:cubicBezTo>
                  <a:lnTo>
                    <a:pt x="876300" y="1107440"/>
                  </a:lnTo>
                  <a:lnTo>
                    <a:pt x="876300" y="0"/>
                  </a:ln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lose/>
                  <a:moveTo>
                    <a:pt x="8805994" y="0"/>
                  </a:moveTo>
                  <a:lnTo>
                    <a:pt x="922020" y="0"/>
                  </a:lnTo>
                  <a:lnTo>
                    <a:pt x="922020" y="1106170"/>
                  </a:lnTo>
                  <a:lnTo>
                    <a:pt x="8804725" y="1106170"/>
                  </a:lnTo>
                  <a:cubicBezTo>
                    <a:pt x="9110794" y="1106170"/>
                    <a:pt x="9358444" y="858520"/>
                    <a:pt x="9358444" y="552450"/>
                  </a:cubicBezTo>
                  <a:cubicBezTo>
                    <a:pt x="9358444" y="247650"/>
                    <a:pt x="9110794" y="0"/>
                    <a:pt x="8805994" y="0"/>
                  </a:cubicBezTo>
                  <a:close/>
                </a:path>
              </a:pathLst>
            </a:custGeom>
            <a:solidFill>
              <a:srgbClr val="FFFF87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-4017068" y="0"/>
            <a:ext cx="8428232" cy="10287000"/>
            <a:chOff x="0" y="0"/>
            <a:chExt cx="720523" cy="87942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720523" cy="879427"/>
            </a:xfrm>
            <a:custGeom>
              <a:avLst/>
              <a:gdLst/>
              <a:ahLst/>
              <a:cxnLst/>
              <a:rect r="r" b="b" t="t" l="l"/>
              <a:pathLst>
                <a:path h="879427" w="720523">
                  <a:moveTo>
                    <a:pt x="360261" y="0"/>
                  </a:moveTo>
                  <a:cubicBezTo>
                    <a:pt x="161294" y="0"/>
                    <a:pt x="0" y="196866"/>
                    <a:pt x="0" y="439714"/>
                  </a:cubicBezTo>
                  <a:cubicBezTo>
                    <a:pt x="0" y="682561"/>
                    <a:pt x="161294" y="879427"/>
                    <a:pt x="360261" y="879427"/>
                  </a:cubicBezTo>
                  <a:cubicBezTo>
                    <a:pt x="559228" y="879427"/>
                    <a:pt x="720523" y="682561"/>
                    <a:pt x="720523" y="439714"/>
                  </a:cubicBezTo>
                  <a:cubicBezTo>
                    <a:pt x="720523" y="196866"/>
                    <a:pt x="559228" y="0"/>
                    <a:pt x="360261" y="0"/>
                  </a:cubicBezTo>
                  <a:close/>
                </a:path>
              </a:pathLst>
            </a:custGeom>
            <a:solidFill>
              <a:srgbClr val="5CE1E6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67549" y="-3279"/>
              <a:ext cx="585425" cy="8002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80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436986" y="5192823"/>
            <a:ext cx="3110670" cy="12729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03"/>
              </a:lnSpc>
            </a:pPr>
            <a:r>
              <a:rPr lang="en-US" sz="3645">
                <a:solidFill>
                  <a:srgbClr val="281C22"/>
                </a:solidFill>
                <a:latin typeface="Libre Franklin Heavy"/>
              </a:rPr>
              <a:t>¿Y SI NO TITULA?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36986" y="2075078"/>
            <a:ext cx="3110670" cy="3284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931"/>
              </a:lnSpc>
            </a:pPr>
            <a:r>
              <a:rPr lang="en-US" sz="19237">
                <a:solidFill>
                  <a:srgbClr val="281C22"/>
                </a:solidFill>
                <a:latin typeface="Libre Franklin Heavy"/>
              </a:rPr>
              <a:t>4</a:t>
            </a:r>
          </a:p>
        </p:txBody>
      </p:sp>
      <p:sp>
        <p:nvSpPr>
          <p:cNvPr name="AutoShape 18" id="18"/>
          <p:cNvSpPr/>
          <p:nvPr/>
        </p:nvSpPr>
        <p:spPr>
          <a:xfrm rot="-1178101">
            <a:off x="4095427" y="1964689"/>
            <a:ext cx="1906573" cy="0"/>
          </a:xfrm>
          <a:prstGeom prst="line">
            <a:avLst/>
          </a:prstGeom>
          <a:ln cap="rnd" w="47625">
            <a:solidFill>
              <a:srgbClr val="FFDE59"/>
            </a:solidFill>
            <a:prstDash val="sysDot"/>
            <a:headEnd type="oval" len="lg" w="lg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 rot="-462740">
            <a:off x="4483896" y="3516624"/>
            <a:ext cx="2301271" cy="0"/>
          </a:xfrm>
          <a:prstGeom prst="line">
            <a:avLst/>
          </a:prstGeom>
          <a:ln cap="rnd" w="47625">
            <a:solidFill>
              <a:srgbClr val="FFDE59"/>
            </a:solidFill>
            <a:prstDash val="sysDot"/>
            <a:headEnd type="oval" len="lg" w="lg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 rot="46431">
            <a:off x="4494164" y="5060359"/>
            <a:ext cx="3062557" cy="0"/>
          </a:xfrm>
          <a:prstGeom prst="line">
            <a:avLst/>
          </a:prstGeom>
          <a:ln cap="rnd" w="47625">
            <a:solidFill>
              <a:srgbClr val="FFDE59"/>
            </a:solidFill>
            <a:prstDash val="sysDot"/>
            <a:headEnd type="oval" len="lg" w="lg"/>
            <a:tailEnd type="none" len="sm" w="sm"/>
          </a:ln>
        </p:spPr>
      </p:sp>
      <p:sp>
        <p:nvSpPr>
          <p:cNvPr name="AutoShape 21" id="21"/>
          <p:cNvSpPr/>
          <p:nvPr/>
        </p:nvSpPr>
        <p:spPr>
          <a:xfrm rot="684400">
            <a:off x="4468101" y="6569501"/>
            <a:ext cx="2329666" cy="0"/>
          </a:xfrm>
          <a:prstGeom prst="line">
            <a:avLst/>
          </a:prstGeom>
          <a:ln cap="rnd" w="47625">
            <a:solidFill>
              <a:srgbClr val="FFDE59"/>
            </a:solidFill>
            <a:prstDash val="sysDot"/>
            <a:headEnd type="oval" len="lg" w="lg"/>
            <a:tailEnd type="none" len="sm" w="sm"/>
          </a:ln>
        </p:spPr>
      </p:sp>
      <p:sp>
        <p:nvSpPr>
          <p:cNvPr name="AutoShape 22" id="22"/>
          <p:cNvSpPr/>
          <p:nvPr/>
        </p:nvSpPr>
        <p:spPr>
          <a:xfrm rot="1342050">
            <a:off x="3966871" y="8127296"/>
            <a:ext cx="2057083" cy="0"/>
          </a:xfrm>
          <a:prstGeom prst="line">
            <a:avLst/>
          </a:prstGeom>
          <a:ln cap="rnd" w="47625">
            <a:solidFill>
              <a:srgbClr val="FFDE59"/>
            </a:solidFill>
            <a:prstDash val="sysDot"/>
            <a:headEnd type="oval" len="lg" w="lg"/>
            <a:tailEnd type="none" len="sm" w="sm"/>
          </a:ln>
        </p:spPr>
      </p:sp>
      <p:sp>
        <p:nvSpPr>
          <p:cNvPr name="TextBox 23" id="23"/>
          <p:cNvSpPr txBox="true"/>
          <p:nvPr/>
        </p:nvSpPr>
        <p:spPr>
          <a:xfrm rot="0">
            <a:off x="6367313" y="1312353"/>
            <a:ext cx="618509" cy="655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62"/>
              </a:lnSpc>
            </a:pPr>
            <a:r>
              <a:rPr lang="en-US" sz="3830">
                <a:solidFill>
                  <a:srgbClr val="281C22"/>
                </a:solidFill>
                <a:latin typeface="Open Sans Light"/>
              </a:rPr>
              <a:t>1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327944" y="1280051"/>
            <a:ext cx="6380566" cy="655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62"/>
              </a:lnSpc>
            </a:pPr>
            <a:r>
              <a:rPr lang="en-US" sz="3830">
                <a:solidFill>
                  <a:srgbClr val="281C22"/>
                </a:solidFill>
                <a:latin typeface="Open Sans Light"/>
              </a:rPr>
              <a:t>Repetición 4º ESO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168230" y="3063265"/>
            <a:ext cx="618509" cy="655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62"/>
              </a:lnSpc>
            </a:pPr>
            <a:r>
              <a:rPr lang="en-US" sz="3830">
                <a:solidFill>
                  <a:srgbClr val="281C22"/>
                </a:solidFill>
                <a:latin typeface="Open Sans Light"/>
              </a:rPr>
              <a:t>2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128862" y="3030963"/>
            <a:ext cx="7047316" cy="655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62"/>
              </a:lnSpc>
            </a:pPr>
            <a:r>
              <a:rPr lang="en-US" sz="3830">
                <a:solidFill>
                  <a:srgbClr val="281C22"/>
                </a:solidFill>
                <a:latin typeface="Open Sans Light"/>
              </a:rPr>
              <a:t>Formación Profesional Básica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969148" y="4734631"/>
            <a:ext cx="618509" cy="655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62"/>
              </a:lnSpc>
            </a:pPr>
            <a:r>
              <a:rPr lang="en-US" sz="3830">
                <a:solidFill>
                  <a:srgbClr val="281C22"/>
                </a:solidFill>
                <a:latin typeface="Open Sans Light"/>
              </a:rPr>
              <a:t>3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8929779" y="4702329"/>
            <a:ext cx="7229477" cy="655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62"/>
              </a:lnSpc>
            </a:pPr>
            <a:r>
              <a:rPr lang="en-US" sz="3830">
                <a:solidFill>
                  <a:srgbClr val="281C22"/>
                </a:solidFill>
                <a:latin typeface="Open Sans Light"/>
              </a:rPr>
              <a:t>Preparación prueba acceso GM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168230" y="6497486"/>
            <a:ext cx="618509" cy="655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62"/>
              </a:lnSpc>
            </a:pPr>
            <a:r>
              <a:rPr lang="en-US" sz="3830">
                <a:solidFill>
                  <a:srgbClr val="281C22"/>
                </a:solidFill>
                <a:latin typeface="Open Sans Light"/>
              </a:rPr>
              <a:t>4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8128862" y="6465184"/>
            <a:ext cx="6380566" cy="655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62"/>
              </a:lnSpc>
            </a:pPr>
            <a:r>
              <a:rPr lang="en-US" sz="3830">
                <a:solidFill>
                  <a:srgbClr val="281C22"/>
                </a:solidFill>
                <a:latin typeface="Open Sans Light"/>
              </a:rPr>
              <a:t>Educación de Adultos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6367313" y="8192975"/>
            <a:ext cx="618509" cy="655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62"/>
              </a:lnSpc>
            </a:pPr>
            <a:r>
              <a:rPr lang="en-US" sz="3830">
                <a:solidFill>
                  <a:srgbClr val="281C22"/>
                </a:solidFill>
                <a:latin typeface="Open Sans Light"/>
              </a:rPr>
              <a:t>5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7327944" y="8160673"/>
            <a:ext cx="7181484" cy="655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62"/>
              </a:lnSpc>
            </a:pPr>
            <a:r>
              <a:rPr lang="en-US" sz="3830">
                <a:solidFill>
                  <a:srgbClr val="281C22"/>
                </a:solidFill>
                <a:latin typeface="Open Sans Light"/>
              </a:rPr>
              <a:t>PCI y Formación para el empleo</a:t>
            </a:r>
          </a:p>
        </p:txBody>
      </p:sp>
      <p:sp>
        <p:nvSpPr>
          <p:cNvPr name="Freeform 33" id="33"/>
          <p:cNvSpPr/>
          <p:nvPr/>
        </p:nvSpPr>
        <p:spPr>
          <a:xfrm flipH="false" flipV="false" rot="0">
            <a:off x="15054325" y="7152669"/>
            <a:ext cx="2209863" cy="2209863"/>
          </a:xfrm>
          <a:custGeom>
            <a:avLst/>
            <a:gdLst/>
            <a:ahLst/>
            <a:cxnLst/>
            <a:rect r="r" b="b" t="t" l="l"/>
            <a:pathLst>
              <a:path h="2209863" w="2209863">
                <a:moveTo>
                  <a:pt x="0" y="0"/>
                </a:moveTo>
                <a:lnTo>
                  <a:pt x="2209863" y="0"/>
                </a:lnTo>
                <a:lnTo>
                  <a:pt x="2209863" y="2209863"/>
                </a:lnTo>
                <a:lnTo>
                  <a:pt x="0" y="22098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DAGC13XtfgY</dc:identifier>
  <dcterms:modified xsi:type="dcterms:W3CDTF">2011-08-01T06:04:30Z</dcterms:modified>
  <cp:revision>1</cp:revision>
  <dc:title>ORIENTACIÓN EDUCATIVA</dc:title>
</cp:coreProperties>
</file>